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3"/>
  </p:notesMasterIdLst>
  <p:sldIdLst>
    <p:sldId id="266" r:id="rId2"/>
    <p:sldId id="268" r:id="rId3"/>
    <p:sldId id="269" r:id="rId4"/>
    <p:sldId id="270" r:id="rId5"/>
    <p:sldId id="271" r:id="rId6"/>
    <p:sldId id="272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5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8" r:id="rId49"/>
    <p:sldId id="309" r:id="rId50"/>
    <p:sldId id="310" r:id="rId51"/>
    <p:sldId id="311" r:id="rId52"/>
  </p:sldIdLst>
  <p:sldSz cx="14630400" cy="8229600"/>
  <p:notesSz cx="8229600" cy="14630400"/>
  <p:embeddedFontLst>
    <p:embeddedFont>
      <p:font typeface="Lora" panose="020B0604020202020204" charset="-52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Alice" panose="020B0604020202020204" charset="0"/>
      <p:regular r:id="rId5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20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614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32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67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88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45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4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2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33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23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8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35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7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76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85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46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80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50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48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7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0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66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38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95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33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312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0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669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17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0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93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84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85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82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418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33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384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890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533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776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5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795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6.svg"/><Relationship Id="rId5" Type="http://schemas.openxmlformats.org/officeDocument/2006/relationships/image" Target="../media/image-2-4.svg"/><Relationship Id="rId4" Type="http://schemas.openxmlformats.org/officeDocument/2006/relationships/image" Target="../media/image-2-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-2-6.svg"/><Relationship Id="rId12" Type="http://schemas.openxmlformats.org/officeDocument/2006/relationships/image" Target="../media/image-2-12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-2-3.svg"/><Relationship Id="rId15" Type="http://schemas.openxmlformats.org/officeDocument/2006/relationships/image" Target="../media/image-2-15.sv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-2-9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8.svg"/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4" Type="http://schemas.openxmlformats.org/officeDocument/2006/relationships/image" Target="../media/image-4-2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72160" y="594975"/>
            <a:ext cx="99466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/>
              <a:t>Тема 4. </a:t>
            </a:r>
            <a:r>
              <a:rPr lang="ru-RU" sz="4000" dirty="0"/>
              <a:t>Налоги, сборы и отчисления в государственный бюджет и</a:t>
            </a:r>
          </a:p>
          <a:p>
            <a:r>
              <a:rPr lang="ru-RU" sz="4000" dirty="0"/>
              <a:t>государственные внебюджетные фонды</a:t>
            </a:r>
          </a:p>
          <a:p>
            <a:endParaRPr lang="ru-RU" sz="4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72160" y="3149520"/>
            <a:ext cx="1123696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налога, сбора (пошлины). Классификация налогов. Права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обязанности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налогоплательщика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включаемые в цену продукции (товаров, работ, услуг)организаций. Налог на добавленную стоимость: экономические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методика исчисления и уплаты. Акцизы: сущность,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исчисления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уплаты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Налог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прибыль в налоговой системе Республики Беларусь.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налога на прибыль и уплаты в бюджет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Налоги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относимые на себестоимость продукции: налог на недвижимость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земельный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налог, экологический налог, налог за добычу (изъятие)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природных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ресурсов.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Отчисления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Фонд социальной защиты населения Министерства труда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социальной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защиты Республики Беларусь: база для начисления,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платежа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порядок и сроки уплаты.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выплат, на которые не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начисляются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отчисления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Фонд социальной защиты населения.</a:t>
            </a:r>
          </a:p>
        </p:txBody>
      </p:sp>
    </p:spTree>
    <p:extLst>
      <p:ext uri="{BB962C8B-B14F-4D97-AF65-F5344CB8AC3E}">
        <p14:creationId xmlns:p14="http://schemas.microsoft.com/office/powerpoint/2010/main" val="348112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013" y="466844"/>
            <a:ext cx="13272373" cy="901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Особенности </a:t>
            </a:r>
            <a:r>
              <a:rPr lang="en-US" sz="280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признания</a:t>
            </a: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8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</a:t>
            </a:r>
            <a:r>
              <a:rPr lang="en-US" sz="28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ндивидуальных</a:t>
            </a:r>
            <a:r>
              <a:rPr lang="en-US" sz="28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предпринимателей плательщиками НДС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79013" y="1729383"/>
            <a:ext cx="5693688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Критерий для обязательной регистрации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79013" y="2234446"/>
            <a:ext cx="7822644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Индивидуальные предприниматели (ИП) подлежат обязательному признанию плательщиками НДС, если сумма их выручки от реализации товаров (работ, услуг), имущественных прав, а также внереализационных доходов по сдаче имущества в аренду превышает установленный критерий.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679013" y="3056811"/>
            <a:ext cx="7822644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расчете критерия не учитывается выручка, по которой уплачивается единый налог с индивидуальных предпринимателей и иных физических лиц.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679013" y="3680817"/>
            <a:ext cx="7822644" cy="1435537"/>
          </a:xfrm>
          <a:prstGeom prst="roundRect">
            <a:avLst>
              <a:gd name="adj" fmla="val 1508"/>
            </a:avLst>
          </a:prstGeom>
          <a:solidFill>
            <a:srgbClr val="C3EED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17" y="3902512"/>
            <a:ext cx="180380" cy="14430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48001" y="3861197"/>
            <a:ext cx="7209353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Предельная величина критерия:</a:t>
            </a: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10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40 000 евро</a:t>
            </a: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за три предшествующих последовательных календарных месяца.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1148001" y="4452699"/>
            <a:ext cx="7209353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Пересчет в белорусские рубли осуществляется по официальному курсу, установленному Национальным банком Республики Беларусь на последнее число последнего из таких месяцев.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79013" y="5278636"/>
            <a:ext cx="7822644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ИП, не достигшие данного порога, могут добровольно подать заявление о признании их плательщиками НДС, что может быть выгодно для вычета входного НДС.</a:t>
            </a:r>
            <a:endParaRPr lang="en-US" sz="11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227" y="1747361"/>
            <a:ext cx="4333042" cy="433304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861227" y="6242685"/>
            <a:ext cx="2484596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Важность правильного учета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8861227" y="6612374"/>
            <a:ext cx="5097780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Точный учет выручки и доходов является критически важным для ИП, чтобы своевременно определить момент возникновения обязанности по уплате НДС и избежать штрафных санкций.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8861227" y="7434739"/>
            <a:ext cx="5097780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Иностранные организации также имеют особые правила уплаты НДС, зависящие от места реализации их услуг/товаров.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91145"/>
            <a:ext cx="76548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Объекты налогообложения НДС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0805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 соответствии с Налоговым кодексом Республики Беларусь, выделяются два основных объекта обложения налогом на добавленную стоимость, которые оказывают влияние на разные части формулы исчисления НДС (НДС исчисленный и Налоговые вычеты).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466380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F0EDE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77" y="2577941"/>
            <a:ext cx="297656" cy="3720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3260050"/>
            <a:ext cx="49795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Обороты по реализации на территории РБ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3689271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Этот объект определяет величину </a:t>
            </a: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НДС </a:t>
            </a:r>
            <a:r>
              <a:rPr lang="en-US" sz="155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исчисленного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92148" y="4443413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Для определения налоговых обязательств крайне важны </a:t>
            </a: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место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и </a:t>
            </a: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дата реализации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которые раскрываются в Общей части НК РБ (статьи 32 и 33).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379" y="2466380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F0EDE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6667" y="2577941"/>
            <a:ext cx="297656" cy="37207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2737" y="3260050"/>
            <a:ext cx="37060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Ввоз товаров на территорию РБ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12737" y="3689271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Этот объект влияет на величину </a:t>
            </a: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Налоговых вычетов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</a:t>
            </a:r>
            <a:r>
              <a:rPr lang="en-US" sz="155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НВ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).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612737" y="412587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Включает как ввоз из государств-членов ЕАЭС (Таможенного союза), так и из иных стран.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93790" y="5892046"/>
            <a:ext cx="761178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Налоговая база: Обороты по реализации</a:t>
            </a:r>
            <a:endParaRPr lang="en-US" sz="3100" dirty="0"/>
          </a:p>
        </p:txBody>
      </p:sp>
      <p:sp>
        <p:nvSpPr>
          <p:cNvPr id="15" name="Text 11"/>
          <p:cNvSpPr/>
          <p:nvPr/>
        </p:nvSpPr>
        <p:spPr>
          <a:xfrm>
            <a:off x="793790" y="6685836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Налоговая база определяется исходя из </a:t>
            </a: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цены (тарифа) реализации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товаров (работ, услуг), имущественных прав. В эту базу </a:t>
            </a: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включаются акцизы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(для подакцизных товаров), но </a:t>
            </a: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исключается сам НДС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Исключение составляют товары, реализуемые по регулируемым розничным ценам с учетом НДС.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200"/>
            <a:ext cx="7875627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Налоговая база: Ввоз товаров на территорию РБ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3790" y="1362075"/>
            <a:ext cx="1304282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Определение налоговой базы при ввозе товаров зависит от того, какой государственный орган взимает НДС.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85" y="1832967"/>
            <a:ext cx="1667113" cy="16671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683" y="1832967"/>
            <a:ext cx="1667113" cy="166711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93790" y="5535454"/>
            <a:ext cx="13042821" cy="15240"/>
          </a:xfrm>
          <a:prstGeom prst="roundRect">
            <a:avLst>
              <a:gd name="adj" fmla="val 136744"/>
            </a:avLst>
          </a:prstGeom>
          <a:solidFill>
            <a:srgbClr val="D6D3CC"/>
          </a:solidFill>
          <a:ln/>
        </p:spPr>
      </p:sp>
      <p:sp>
        <p:nvSpPr>
          <p:cNvPr id="7" name="Shape 3"/>
          <p:cNvSpPr/>
          <p:nvPr/>
        </p:nvSpPr>
        <p:spPr>
          <a:xfrm>
            <a:off x="5104805" y="5257740"/>
            <a:ext cx="15240" cy="277773"/>
          </a:xfrm>
          <a:prstGeom prst="roundRect">
            <a:avLst>
              <a:gd name="adj" fmla="val 136744"/>
            </a:avLst>
          </a:prstGeom>
          <a:solidFill>
            <a:srgbClr val="D6D3CC"/>
          </a:solidFill>
          <a:ln/>
        </p:spPr>
      </p:sp>
      <p:sp>
        <p:nvSpPr>
          <p:cNvPr id="8" name="Shape 4"/>
          <p:cNvSpPr/>
          <p:nvPr/>
        </p:nvSpPr>
        <p:spPr>
          <a:xfrm>
            <a:off x="5060335" y="5483304"/>
            <a:ext cx="104180" cy="104180"/>
          </a:xfrm>
          <a:prstGeom prst="roundRect">
            <a:avLst>
              <a:gd name="adj" fmla="val 438856"/>
            </a:avLst>
          </a:prstGeom>
          <a:solidFill>
            <a:srgbClr val="1B5F39"/>
          </a:solidFill>
          <a:ln/>
        </p:spPr>
      </p:sp>
      <p:sp>
        <p:nvSpPr>
          <p:cNvPr id="9" name="Text 5"/>
          <p:cNvSpPr/>
          <p:nvPr/>
        </p:nvSpPr>
        <p:spPr>
          <a:xfrm>
            <a:off x="3683675" y="3748683"/>
            <a:ext cx="2857381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Взимание таможенными органами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32617" y="4049078"/>
            <a:ext cx="835961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Налоговая база определяется как сумма: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932617" y="4354711"/>
            <a:ext cx="835961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Таможенной стоимости товаров;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932617" y="4625578"/>
            <a:ext cx="835961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Подлежащих уплате сумм таможенных пошлин;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32617" y="4896445"/>
            <a:ext cx="835961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Подлежащих уплате сумм акцизов (для подакцизных товаров).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510236" y="5535394"/>
            <a:ext cx="15240" cy="277773"/>
          </a:xfrm>
          <a:prstGeom prst="roundRect">
            <a:avLst>
              <a:gd name="adj" fmla="val 136744"/>
            </a:avLst>
          </a:prstGeom>
          <a:solidFill>
            <a:srgbClr val="D6D3CC"/>
          </a:solidFill>
          <a:ln/>
        </p:spPr>
      </p:sp>
      <p:sp>
        <p:nvSpPr>
          <p:cNvPr id="15" name="Shape 11"/>
          <p:cNvSpPr/>
          <p:nvPr/>
        </p:nvSpPr>
        <p:spPr>
          <a:xfrm>
            <a:off x="9465766" y="5483304"/>
            <a:ext cx="104180" cy="104180"/>
          </a:xfrm>
          <a:prstGeom prst="roundRect">
            <a:avLst>
              <a:gd name="adj" fmla="val 438856"/>
            </a:avLst>
          </a:prstGeom>
          <a:solidFill>
            <a:srgbClr val="1B5F39"/>
          </a:solidFill>
          <a:ln/>
        </p:spPr>
      </p:sp>
      <p:sp>
        <p:nvSpPr>
          <p:cNvPr id="16" name="Text 12"/>
          <p:cNvSpPr/>
          <p:nvPr/>
        </p:nvSpPr>
        <p:spPr>
          <a:xfrm>
            <a:off x="7472124" y="5952172"/>
            <a:ext cx="409146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Взимание налоговыми органами (при ввозе из ТС)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5338048" y="6252567"/>
            <a:ext cx="835961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Налоговая база определяется как сумма: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338048" y="6558201"/>
            <a:ext cx="835961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Контрактной стоимости приобретенных товаров;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5338048" y="6829068"/>
            <a:ext cx="835961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Подлежащих уплате сумм акцизов (для подакцизных товаров).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5338048" y="7134701"/>
            <a:ext cx="8359616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Этот механизм применяется, в частности, при ввозе товаров с территории государств – членов Евразийского экономического союза (ЕАЭС).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543758"/>
            <a:ext cx="7940873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Применяемые налоговые ставки НДС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0932" y="1455777"/>
            <a:ext cx="13048536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 Республике Беларусь действует система дифференцированных ставок НДС, зависящая от вида реализуемых товаров (работ, услуг).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0932" y="2029658"/>
            <a:ext cx="3095268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0%</a:t>
            </a:r>
            <a:endParaRPr lang="en-US" sz="4600" dirty="0"/>
          </a:p>
        </p:txBody>
      </p:sp>
      <p:sp>
        <p:nvSpPr>
          <p:cNvPr id="5" name="Text 3"/>
          <p:cNvSpPr/>
          <p:nvPr/>
        </p:nvSpPr>
        <p:spPr>
          <a:xfrm>
            <a:off x="790932" y="2839283"/>
            <a:ext cx="3095268" cy="556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Экспорт и международные услуги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932" y="3501985"/>
            <a:ext cx="3095268" cy="1993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Применяется при реализации товаров, помещенных под таможенные режимы экспорта и вывезенных в Государства-члены ТС (при условии документального подтверждения), а также при экспорте некоторых работ и услуг.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108609" y="2029658"/>
            <a:ext cx="3095387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10%</a:t>
            </a:r>
            <a:endParaRPr lang="en-US" sz="4600" dirty="0"/>
          </a:p>
        </p:txBody>
      </p:sp>
      <p:sp>
        <p:nvSpPr>
          <p:cNvPr id="8" name="Text 6"/>
          <p:cNvSpPr/>
          <p:nvPr/>
        </p:nvSpPr>
        <p:spPr>
          <a:xfrm>
            <a:off x="4108609" y="2839283"/>
            <a:ext cx="3095387" cy="556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Продовольствие и детские товары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108609" y="3501985"/>
            <a:ext cx="3095387" cy="3417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Применяется при реализации производимой на территории РБ продукции растениеводства, животноводства, рыбоводства и пчеловодства (за исключением некоторых видов). Также применяется при ввозе и реализации продовольственных товаров и товаров для детей по утвержденному перечню (Указ Президента РБ №287 от 21.06.2007г.).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426404" y="2029658"/>
            <a:ext cx="3095268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20%</a:t>
            </a:r>
            <a:endParaRPr lang="en-US" sz="4600" dirty="0"/>
          </a:p>
        </p:txBody>
      </p:sp>
      <p:sp>
        <p:nvSpPr>
          <p:cNvPr id="11" name="Text 9"/>
          <p:cNvSpPr/>
          <p:nvPr/>
        </p:nvSpPr>
        <p:spPr>
          <a:xfrm>
            <a:off x="7861697" y="2839283"/>
            <a:ext cx="2224564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Основная ставка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26404" y="3223974"/>
            <a:ext cx="3095268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Применяется во всех иных случаях, не подпадающих под пониженные, нулевую ставки или освобождение. Является стандартной и наиболее распространенной ставкой НДС.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10744081" y="2029658"/>
            <a:ext cx="3095387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9.09% / 16.67%</a:t>
            </a:r>
            <a:endParaRPr lang="en-US" sz="4600" dirty="0"/>
          </a:p>
        </p:txBody>
      </p:sp>
      <p:sp>
        <p:nvSpPr>
          <p:cNvPr id="14" name="Text 12"/>
          <p:cNvSpPr/>
          <p:nvPr/>
        </p:nvSpPr>
        <p:spPr>
          <a:xfrm>
            <a:off x="10744081" y="2839283"/>
            <a:ext cx="3095387" cy="556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Регулируемые розничные цены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744081" y="3501985"/>
            <a:ext cx="3095387" cy="1708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Применяется при реализации товаров по регулируемым розничным ценам с учетом налога на добавленную стоимость, что является технической ставкой, используемой для расчетов.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90932" y="7119699"/>
            <a:ext cx="13048536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Отдельные виды оборотов (например, медицинские, образовательные услуги, банковские операции) освобождаются от НДС в соответствии со статьями 94 и 96 Налогового кодекса.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0588"/>
            <a:ext cx="1225843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Определение и распределение налоговых вычетов (НВ)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856780"/>
            <a:ext cx="1304282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Налоговые вычеты — это суммы НДС, которые плательщик имеет право принять к вычету из суммы исчисленного НДС. Они включают: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13" y="2341066"/>
            <a:ext cx="282773" cy="3534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6485" y="2370534"/>
            <a:ext cx="238839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Предъявленный НДС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406485" y="2778323"/>
            <a:ext cx="3577828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Суммы НДС, предъявленные продавцами-резидентами РБ к оплате при приобретении товаров (работ, услуг), имущественных прав (ТРУИп) на территории Республики Беларусь.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61" y="2341066"/>
            <a:ext cx="282773" cy="3534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32634" y="2370534"/>
            <a:ext cx="287607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Уплаченный при импорте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832634" y="2778323"/>
            <a:ext cx="3577828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НДС, уплаченный плательщиком при ввозе товаров на территорию РБ (как из стран ЕАЭС, так и из иных государств).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810" y="2341066"/>
            <a:ext cx="282773" cy="3534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58782" y="2370534"/>
            <a:ext cx="3577828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Уплаченный за иностранных нерезидентов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0258782" y="3073003"/>
            <a:ext cx="3577828" cy="1810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НДС, уплаченный в бюджет при приобретении ТРУИп на территории РБ у иностранных организаций, не состоящих на учете в налоговых органах Республики Беларусь (механизм "налогового агента").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793790" y="5166003"/>
            <a:ext cx="10052923" cy="471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Распределение НДС при одновременном использовании</a:t>
            </a:r>
            <a:endParaRPr lang="en-US" sz="2950" dirty="0"/>
          </a:p>
        </p:txBody>
      </p:sp>
      <p:sp>
        <p:nvSpPr>
          <p:cNvPr id="14" name="Text 9"/>
          <p:cNvSpPr/>
          <p:nvPr/>
        </p:nvSpPr>
        <p:spPr>
          <a:xfrm>
            <a:off x="793790" y="5920026"/>
            <a:ext cx="130428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Если приобретенные ТРУИп используются как для облагаемой, так и для освобожденной от НДС реализации, необходимо провести </a:t>
            </a: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распределение общей суммы НДС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приходящейся на эти ТРУИп.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793790" y="6735485"/>
            <a:ext cx="130428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Наиболее распространенный метод — </a:t>
            </a: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метод "удельного веса"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включение НДС в затраты плательщика по производству и реализации проводится исходя из доли освобожденных оборотов в общем объеме оборота.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541734"/>
            <a:ext cx="12736711" cy="52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Налоговый и отчетный периоды, сроки представления и уплаты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87956" y="1399937"/>
            <a:ext cx="13054489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Для корректного выполнения налоговых обязательств плательщикам необходимо строго соблюдать установленные сроки и правила выбора отчетного периода.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87956" y="2187059"/>
            <a:ext cx="3646051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Определение периодов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787956" y="2856786"/>
            <a:ext cx="13054489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Налоговый период: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Календарный год.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87956" y="3183374"/>
            <a:ext cx="13054489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Отчетный период: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По выбору плательщика – календарный месяц или календарный квартал.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787956" y="3639741"/>
            <a:ext cx="13054489" cy="1869162"/>
          </a:xfrm>
          <a:prstGeom prst="roundRect">
            <a:avLst>
              <a:gd name="adj" fmla="val 1344"/>
            </a:avLst>
          </a:prstGeom>
          <a:solidFill>
            <a:srgbClr val="F0EDE6"/>
          </a:solidFill>
          <a:ln/>
        </p:spPr>
      </p:sp>
      <p:sp>
        <p:nvSpPr>
          <p:cNvPr id="8" name="Shape 6"/>
          <p:cNvSpPr/>
          <p:nvPr/>
        </p:nvSpPr>
        <p:spPr>
          <a:xfrm>
            <a:off x="787956" y="3639741"/>
            <a:ext cx="6527244" cy="1869162"/>
          </a:xfrm>
          <a:prstGeom prst="roundRect">
            <a:avLst>
              <a:gd name="adj" fmla="val 1344"/>
            </a:avLst>
          </a:prstGeom>
          <a:solidFill>
            <a:srgbClr val="F0EDE6"/>
          </a:solidFill>
          <a:ln/>
        </p:spPr>
      </p:sp>
      <p:sp>
        <p:nvSpPr>
          <p:cNvPr id="9" name="Text 7"/>
          <p:cNvSpPr/>
          <p:nvPr/>
        </p:nvSpPr>
        <p:spPr>
          <a:xfrm>
            <a:off x="955358" y="3807143"/>
            <a:ext cx="3839647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Сроки по реализации (Месяц/Квартал)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55358" y="4169093"/>
            <a:ext cx="5941219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Декларация: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Не позднее </a:t>
            </a:r>
            <a:r>
              <a:rPr lang="en-US" sz="1300" b="1" dirty="0">
                <a:solidFill>
                  <a:srgbClr val="FF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20-го числа</a:t>
            </a:r>
            <a:r>
              <a:rPr lang="en-US" sz="1300" dirty="0">
                <a:solidFill>
                  <a:srgbClr val="FF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месяца, следующего за истекшим отчетным периодом.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955358" y="4805482"/>
            <a:ext cx="5941219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Уплата НДС: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Не позднее </a:t>
            </a:r>
            <a:r>
              <a:rPr lang="en-US" sz="1300" b="1" dirty="0">
                <a:solidFill>
                  <a:srgbClr val="FF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22-го числа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месяца, следующего за истекшим отчетным периодом.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315200" y="3639741"/>
            <a:ext cx="6527244" cy="1869162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3" name="Shape 11"/>
          <p:cNvSpPr/>
          <p:nvPr/>
        </p:nvSpPr>
        <p:spPr>
          <a:xfrm>
            <a:off x="7315200" y="3639741"/>
            <a:ext cx="22860" cy="1869162"/>
          </a:xfrm>
          <a:prstGeom prst="roundRect">
            <a:avLst>
              <a:gd name="adj" fmla="val 109884"/>
            </a:avLst>
          </a:prstGeom>
          <a:solidFill>
            <a:srgbClr val="D6D3CC"/>
          </a:solidFill>
          <a:ln/>
        </p:spPr>
      </p:sp>
      <p:sp>
        <p:nvSpPr>
          <p:cNvPr id="14" name="Text 12"/>
          <p:cNvSpPr/>
          <p:nvPr/>
        </p:nvSpPr>
        <p:spPr>
          <a:xfrm>
            <a:off x="7733824" y="3807143"/>
            <a:ext cx="302978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Сроки по ввозу товаров (ЕАЭС)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733824" y="4169093"/>
            <a:ext cx="5941219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 обязан </a:t>
            </a: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рассчитать, уплатить НДС и представить декларацию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не позднее </a:t>
            </a:r>
            <a:r>
              <a:rPr lang="en-US" sz="1300" b="1" dirty="0">
                <a:solidFill>
                  <a:srgbClr val="FF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20-го числа</a:t>
            </a:r>
            <a:r>
              <a:rPr lang="en-US" sz="1300" dirty="0">
                <a:solidFill>
                  <a:srgbClr val="FF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месяца, следующего за месяцем принятия ввезенных товаров на учет.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105888" y="4364950"/>
            <a:ext cx="418624" cy="418624"/>
          </a:xfrm>
          <a:prstGeom prst="roundRect">
            <a:avLst>
              <a:gd name="adj" fmla="val 600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44" y="4443413"/>
            <a:ext cx="209312" cy="261580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87956" y="5760006"/>
            <a:ext cx="4043839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Выбор отчетного периода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787956" y="6429732"/>
            <a:ext cx="13054489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Решение плательщика о выборе отчетного периода (</a:t>
            </a: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месяц или квартал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) является обязательным и </a:t>
            </a: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подлежит изменению в течение текущего налогового периода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(календарного года).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87956" y="7154108"/>
            <a:ext cx="13054489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Плательщики, избравшие календарный квартал, информируют об этом налоговые органы путем проставления соответствующей отметки в декларации (подаваемой не позднее 20 января текущего года) или в письменной форме (при регистрации или реорганизации).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0950"/>
            <a:ext cx="7556421" cy="134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600"/>
              </a:lnSpc>
              <a:buNone/>
            </a:pPr>
            <a:r>
              <a:rPr lang="en-US" sz="8450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Акцизы</a:t>
            </a:r>
            <a:endParaRPr lang="en-US" sz="8450" dirty="0"/>
          </a:p>
        </p:txBody>
      </p:sp>
      <p:sp>
        <p:nvSpPr>
          <p:cNvPr id="4" name="Text 1"/>
          <p:cNvSpPr/>
          <p:nvPr/>
        </p:nvSpPr>
        <p:spPr>
          <a:xfrm>
            <a:off x="6280190" y="2600801"/>
            <a:ext cx="7556421" cy="161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Важнейший налог для Республики Беларусь: фискальная и регулирующая значимость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6280190" y="4540210"/>
            <a:ext cx="7556421" cy="2758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Акцизы – один из важнейших налогов для Республики Беларусь, имеющий как фискальную значимость, так и регулирующее значение. Задумывался акциз как налог на предметы роскоши. Но в эволюции он видоизменялся. И в настоящее время им облагаются товары и продукция, имеющие устойчивый спрос. Акцизы, включаемые в цену облагаемых продукции (товаров), влияют на уровень их потребления, что и позволяет легко регулировать отдельные процессы и обеспечивать значительные поступления в бюджет.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54130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250"/>
            <a:ext cx="485251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Подакцизные товары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03823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 отличие от НДС взимание акцизов производится с ограниченного перечня товаров. Подакцизными товарами признаются: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563416"/>
            <a:ext cx="4219099" cy="4615934"/>
          </a:xfrm>
          <a:prstGeom prst="roundRect">
            <a:avLst>
              <a:gd name="adj" fmla="val 26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563416"/>
            <a:ext cx="91440" cy="4615934"/>
          </a:xfrm>
          <a:prstGeom prst="roundRect">
            <a:avLst>
              <a:gd name="adj" fmla="val 31628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1077992" y="2779038"/>
            <a:ext cx="3719274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Спирт и алкогольная продукция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7992" y="3497104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спирт этиловый ректификованный технический;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77992" y="4181237"/>
            <a:ext cx="3719274" cy="246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алкогольная продукция: этиловый спирт, получаемый из пищевого сырья, алкогольные напитки (водка, ликеро-водочные изделия, вино, коньяк, бренди, кальвадос, шампанское и другие напитки с объемной долей этилового спирта 7 и более процентов);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5205651" y="2563416"/>
            <a:ext cx="4219099" cy="4615934"/>
          </a:xfrm>
          <a:prstGeom prst="roundRect">
            <a:avLst>
              <a:gd name="adj" fmla="val 26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2791" y="2563416"/>
            <a:ext cx="91440" cy="4615934"/>
          </a:xfrm>
          <a:prstGeom prst="roundRect">
            <a:avLst>
              <a:gd name="adj" fmla="val 31628"/>
            </a:avLst>
          </a:prstGeom>
          <a:solidFill>
            <a:srgbClr val="1B5F39"/>
          </a:solidFill>
          <a:ln/>
        </p:spPr>
      </p:sp>
      <p:sp>
        <p:nvSpPr>
          <p:cNvPr id="11" name="Text 9"/>
          <p:cNvSpPr/>
          <p:nvPr/>
        </p:nvSpPr>
        <p:spPr>
          <a:xfrm>
            <a:off x="5489853" y="2779038"/>
            <a:ext cx="358366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Спиртосодержащая продукция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489853" y="3195876"/>
            <a:ext cx="3719274" cy="2158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непищевая спиртосодержащая продукция в виде растворов, эмульсий, суспензий, произведенных с использованием этилового спирта из всех видов сырья, иных спиртосодержащих продуктов;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489853" y="5421868"/>
            <a:ext cx="3719274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пищевая спиртосодержащая продукция в виде растворов, эмульсий, суспензий, произведенных с использованием этилового спирта;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9617512" y="2563416"/>
            <a:ext cx="4219099" cy="4615934"/>
          </a:xfrm>
          <a:prstGeom prst="roundRect">
            <a:avLst>
              <a:gd name="adj" fmla="val 26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594652" y="2563416"/>
            <a:ext cx="91440" cy="4615934"/>
          </a:xfrm>
          <a:prstGeom prst="roundRect">
            <a:avLst>
              <a:gd name="adj" fmla="val 31628"/>
            </a:avLst>
          </a:prstGeom>
          <a:solidFill>
            <a:srgbClr val="1B5F39"/>
          </a:solidFill>
          <a:ln/>
        </p:spPr>
      </p:sp>
      <p:sp>
        <p:nvSpPr>
          <p:cNvPr id="16" name="Text 14"/>
          <p:cNvSpPr/>
          <p:nvPr/>
        </p:nvSpPr>
        <p:spPr>
          <a:xfrm>
            <a:off x="9901714" y="2779038"/>
            <a:ext cx="3719274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Напитки с низким содержанием алкоголя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901714" y="3497104"/>
            <a:ext cx="371927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пиво, пивной коктейль;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9901714" y="3872865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слабоалкогольные напитки и вина с объемной долей этилового спирта от 2 до 7 процентов;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9901714" y="4865370"/>
            <a:ext cx="371927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сидры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45595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89718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Подакцизные товары (продолжение)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табачные изделия;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автомобильные бензины;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дизельное и биодизельное топливо;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29122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судовое топливо;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31434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газ углеводородный сжиженный и газ природный топливный компримированный, используемые в качестве автомобильного топлива;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37626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масло для дизельных и (или) карбюраторных (инжекторных) двигателей;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259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680"/>
            <a:ext cx="810113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Плательщики акцизов и ставки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92618"/>
            <a:ext cx="3487341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Плательщики акцизов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90" y="2511981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 и индивидуальные предприниматели с учетом особенностей;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276957"/>
            <a:ext cx="625852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физические лица, на которых в соответствии законодательством возложена обязанность по уплате акцизов, взимаемых при ввозе товаров на территорию Республики Беларусь.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85710" y="189261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Виды ставок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7585710" y="2511981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Законодательством предусмотрена возможность применения двух видов ставок: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5710" y="3395424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твердых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(устанавливаются в абсолютной сумме на физическую единицу измерения);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5710" y="4160401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адволорных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(устанавливаются в процентах от стоимости подакцизных товаров.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5710" y="5043845"/>
            <a:ext cx="625852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Ставки акцизов для отдельных наименований товара определены приложением №1 Особенной части НК РБ. На практике в настоящее время адвалорные ставки не используются.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93790" y="6859310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 территории Республики Беларусь применяются единообразные ставки акцизов как при реализации, так и при ввозе подакцизных товаров.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02736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7766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ru-RU" sz="3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1. </a:t>
            </a:r>
            <a:r>
              <a:rPr lang="en-US" sz="39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Налоги</a:t>
            </a:r>
            <a:r>
              <a:rPr lang="en-US" sz="3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 системе финансовых отношений: </a:t>
            </a:r>
            <a:r>
              <a:rPr lang="ru-RU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</a:t>
            </a:r>
            <a:r>
              <a:rPr lang="en-US" sz="39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сновы</a:t>
            </a:r>
            <a:r>
              <a:rPr lang="en-US" sz="3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ru-RU" sz="3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</a:t>
            </a:r>
            <a:r>
              <a:rPr lang="en-US" sz="39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волюция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335655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Налоги являются одним из важнейших объективных явлений экономической жизни цивилизованного общества. Их возникновение и развитие неразрывно связаны с общественными отношениями, поскольку они обеспечивают материальные условия для существования государства и выполнения им ключевых функций, включая управление экономикой и обществом.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5146596"/>
            <a:ext cx="7556421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Исторически налоги обеспечивали материальную базу для государственных структур. На ранних этапах формирования государства финансирование осуществлялось за счет захваченного имущества (контрибуций) или личных средств государя. Однако с развитием общества и усложнением государственных структур возникла потребность в специальных, более систематизированных сборах.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629404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7363"/>
            <a:ext cx="438376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Порядок уплаты акцизов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62933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 отличие от НДС, при котором каждый участник продвижения товаров от производителя или импортера к конечному потребителю является плательщиком и уплачивает НДС, в общем порядке акцизы уплачиваются в бюджет и в этом же размере включаются в цену один раз – как правило, производителем или импортером.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337" y="2200275"/>
            <a:ext cx="8477726" cy="37115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22260" y="4080052"/>
            <a:ext cx="994278" cy="23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НДС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803993" y="4080052"/>
            <a:ext cx="994279" cy="23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Акциз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537946" y="5103733"/>
            <a:ext cx="1807780" cy="369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Цена включает акциз для покупателей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841" y="5179999"/>
            <a:ext cx="227642" cy="2176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05077" y="2897420"/>
            <a:ext cx="1848866" cy="369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Ритейлер перечисляет акциз в бюджет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106" y="2956995"/>
            <a:ext cx="230466" cy="21762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391497" y="5179742"/>
            <a:ext cx="1799562" cy="184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Оптовик платит НДС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392" y="5196048"/>
            <a:ext cx="227641" cy="2176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350411" y="2897420"/>
            <a:ext cx="1848865" cy="369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Производитель платит НДС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7274" y="2956995"/>
            <a:ext cx="227641" cy="2176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93790" y="6077664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Иные посредники, приобретающие подакцизный товар у производителей или импортеров, по цене, которую последние формируют с учетом уплаченных акцизов, не имеют объектов обложения и в бюджет акцизов не платят – они лишь возмещают продавцам размер акцизов ранее включенных в цены.</a:t>
            </a:r>
            <a:endParaRPr lang="en-US" sz="1150" dirty="0"/>
          </a:p>
        </p:txBody>
      </p:sp>
      <p:sp>
        <p:nvSpPr>
          <p:cNvPr id="16" name="Text 9"/>
          <p:cNvSpPr/>
          <p:nvPr/>
        </p:nvSpPr>
        <p:spPr>
          <a:xfrm>
            <a:off x="793790" y="6715006"/>
            <a:ext cx="1304282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 общем порядке у импортеров акцизы, уплаченные при ввозе (также как и при НДС), принимаются в состав налоговых вычетов. Однако, если для исчисления акцизов применяются твердые ставки, то их последующая реализации (передача) импортерами не является объектом (это обосновано применением одинаковых твердых ставок при ввозе и при реализации подакцизных товаров).</a:t>
            </a: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399587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3925"/>
            <a:ext cx="101710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Объекты налогообложения акцизами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863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2128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164199"/>
            <a:ext cx="3763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Производство и реализация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2654617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подакцизные товары, производимые плательщиками и реализуемые (передаваемые) ими на территории Республики Беларусь;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20863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8" name="Text 6"/>
          <p:cNvSpPr/>
          <p:nvPr/>
        </p:nvSpPr>
        <p:spPr>
          <a:xfrm>
            <a:off x="7541955" y="2128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2164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Ввоз товаров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2654617"/>
            <a:ext cx="564261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ввозимые на территорию Республики Беларусь подакцизные товары и (или) возникновение иных обстоятельств, с наличием которых законодательство международные договоры РБ связывают возникновение налогового обязательства по уплате акцизов;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2856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53281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363528"/>
            <a:ext cx="4212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Реализация ввезенных товаров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853946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подакцизные товары, ввезенные на территорию Республики Беларусь, при реализации (передаче);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52856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6" name="Text 14"/>
          <p:cNvSpPr/>
          <p:nvPr/>
        </p:nvSpPr>
        <p:spPr>
          <a:xfrm>
            <a:off x="7541955" y="53281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363528"/>
            <a:ext cx="3173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Реализация газа для ТС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5853946"/>
            <a:ext cx="564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реализация (передача) газа для заправки транспортных средств (включая передачу газа для заправки собственных ТС) через топливно-раздаточное оборудование или АЗС.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36821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5702"/>
            <a:ext cx="1279564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Операции, приравниваемые к «реализации» для целей акцизов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727478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Для определения акцизов под «реализацию» подводятся иные хозяйственные операции. Так, для целей определения акцизов реализацией подакцизных товаров также признаются: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2718316"/>
            <a:ext cx="4234220" cy="2795588"/>
          </a:xfrm>
          <a:prstGeom prst="roundRect">
            <a:avLst>
              <a:gd name="adj" fmla="val 3925"/>
            </a:avLst>
          </a:prstGeom>
          <a:solidFill>
            <a:srgbClr val="FCFBF8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695456"/>
            <a:ext cx="4234220" cy="9144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6" name="Shape 4"/>
          <p:cNvSpPr/>
          <p:nvPr/>
        </p:nvSpPr>
        <p:spPr>
          <a:xfrm>
            <a:off x="2655689" y="2463165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B5F39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03" y="2590681"/>
            <a:ext cx="204073" cy="25515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6671" y="3143607"/>
            <a:ext cx="38484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безвозмездная передача, обмен, передача (реализация) своим работникам;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198031" y="2718316"/>
            <a:ext cx="4234220" cy="2795588"/>
          </a:xfrm>
          <a:prstGeom prst="roundRect">
            <a:avLst>
              <a:gd name="adj" fmla="val 3925"/>
            </a:avLst>
          </a:prstGeom>
          <a:solidFill>
            <a:srgbClr val="FCFBF8"/>
          </a:solidFill>
          <a:ln/>
        </p:spPr>
      </p:sp>
      <p:sp>
        <p:nvSpPr>
          <p:cNvPr id="10" name="Shape 7"/>
          <p:cNvSpPr/>
          <p:nvPr/>
        </p:nvSpPr>
        <p:spPr>
          <a:xfrm>
            <a:off x="5198031" y="2695456"/>
            <a:ext cx="4234220" cy="9144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1" name="Shape 8"/>
          <p:cNvSpPr/>
          <p:nvPr/>
        </p:nvSpPr>
        <p:spPr>
          <a:xfrm>
            <a:off x="7059930" y="2463165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B5F39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044" y="2590681"/>
            <a:ext cx="204073" cy="25515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90912" y="3143607"/>
            <a:ext cx="3848457" cy="1633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передача в качестве предметов залога залогодателем залогодержателю (кредитору) при неисполнении обязательства, передача по соглашению о предоставлении отступного или новации, договору займа, договору аренды (лизинга);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9602272" y="2718316"/>
            <a:ext cx="4234220" cy="2795588"/>
          </a:xfrm>
          <a:prstGeom prst="roundRect">
            <a:avLst>
              <a:gd name="adj" fmla="val 3925"/>
            </a:avLst>
          </a:prstGeom>
          <a:solidFill>
            <a:srgbClr val="FCFBF8"/>
          </a:solidFill>
          <a:ln/>
        </p:spPr>
      </p:sp>
      <p:sp>
        <p:nvSpPr>
          <p:cNvPr id="15" name="Shape 11"/>
          <p:cNvSpPr/>
          <p:nvPr/>
        </p:nvSpPr>
        <p:spPr>
          <a:xfrm>
            <a:off x="9602272" y="2695456"/>
            <a:ext cx="4234220" cy="9144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6" name="Shape 12"/>
          <p:cNvSpPr/>
          <p:nvPr/>
        </p:nvSpPr>
        <p:spPr>
          <a:xfrm>
            <a:off x="11464171" y="2463165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B5F39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7285" y="2590681"/>
            <a:ext cx="204073" cy="25515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795153" y="3143607"/>
            <a:ext cx="384845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передача плательщиком произведенных им подакцизных товаров для использования на собственные нужды; В отличие от НДС исчисленного этот элемент несколько шире – использованием на собственные нужды признается любое использование в производственных и непроизводственных целях, прочее выбытие подакцизных товаров.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793790" y="5939076"/>
            <a:ext cx="6436281" cy="1434703"/>
          </a:xfrm>
          <a:prstGeom prst="roundRect">
            <a:avLst>
              <a:gd name="adj" fmla="val 7648"/>
            </a:avLst>
          </a:prstGeom>
          <a:solidFill>
            <a:srgbClr val="FCFBF8"/>
          </a:solidFill>
          <a:ln/>
        </p:spPr>
      </p:sp>
      <p:sp>
        <p:nvSpPr>
          <p:cNvPr id="20" name="Shape 15"/>
          <p:cNvSpPr/>
          <p:nvPr/>
        </p:nvSpPr>
        <p:spPr>
          <a:xfrm>
            <a:off x="793790" y="5916216"/>
            <a:ext cx="6436281" cy="9144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21" name="Shape 16"/>
          <p:cNvSpPr/>
          <p:nvPr/>
        </p:nvSpPr>
        <p:spPr>
          <a:xfrm>
            <a:off x="3756779" y="5683925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B5F39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893" y="5811441"/>
            <a:ext cx="204073" cy="25515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86671" y="6364367"/>
            <a:ext cx="6050518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передача плательщиком произведенных им подакцизных товаров своему структурному подразделению для дальнейшего производства неподакцизных товаров;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7400092" y="5939076"/>
            <a:ext cx="6436400" cy="1434703"/>
          </a:xfrm>
          <a:prstGeom prst="roundRect">
            <a:avLst>
              <a:gd name="adj" fmla="val 7648"/>
            </a:avLst>
          </a:prstGeom>
          <a:solidFill>
            <a:srgbClr val="FCFBF8"/>
          </a:solidFill>
          <a:ln/>
        </p:spPr>
      </p:sp>
      <p:sp>
        <p:nvSpPr>
          <p:cNvPr id="25" name="Shape 19"/>
          <p:cNvSpPr/>
          <p:nvPr/>
        </p:nvSpPr>
        <p:spPr>
          <a:xfrm>
            <a:off x="7400092" y="5916216"/>
            <a:ext cx="6436400" cy="9144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26" name="Shape 20"/>
          <p:cNvSpPr/>
          <p:nvPr/>
        </p:nvSpPr>
        <p:spPr>
          <a:xfrm>
            <a:off x="10363081" y="5683925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B5F39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6195" y="5811441"/>
            <a:ext cx="204073" cy="255151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592973" y="6364367"/>
            <a:ext cx="605063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передача плательщиком произведенных им подакцизных товаров в качестве сырья (материалов) на переработку на давальческих условиях;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216352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835"/>
            <a:ext cx="1181004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Дополнительные случаи «реализации» и контроль уплаты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922621"/>
            <a:ext cx="6313884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Продолжение списка операций, приравниваемых к реализации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730341"/>
            <a:ext cx="63138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передача плательщиком произведенных им подакцизных товаров в качестве взноса (вклада) в уставный фонд организаций, а также в качестве вклада по договору простого товарищества (договору о совместной деятельности);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3878580"/>
            <a:ext cx="6313884" cy="2449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передача организацией (хозяйственным обществом или товариществом) произведенных ею подакцизных товаров своему участнику (его правопреемнику или наследнику) при выходе (выбытии) его из организации (хозяйственного общества или товарищества), а также передача подакцизных товаров, произведенных в рамках договора простого товарищества (договора о совместной деятельности), участнику (его правопреемнику или наследнику) указанного договора при выделении его доли из имущества, находящегося в общей собственности участников договора, или разделе такого имущества;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6387703"/>
            <a:ext cx="631388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передача плательщиком произведенных им из давальческого сырья подакцизных товаров владельцу (собственнику) указанного сырья либо другим лицам.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530346" y="1922621"/>
            <a:ext cx="440626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Контроль уплаты акцизов при ввозе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30346" y="2411492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Факт уплаты акцизов при ввозе подакцизных товаров на территорию Республики Беларусь контролируется: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530346" y="3108841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налоговыми органами при ввозе из государств – членов Таможенного союза (за исключением ввоза товаров, подлежащих маркировке);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530346" y="3712726"/>
            <a:ext cx="631388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таможенными органами при ввозе из иных государств и при ввозе из государств – членов Таможенного союза, товаров, подлежащих маркировке.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30346" y="46992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Налоговая база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30346" y="5188148"/>
            <a:ext cx="63138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 товарам, в отношении которых установлены твердые ставки, налоговой базой по всем объектам обложения является объем подакцизных товаров в натуральном выражении. Налоговая база определяется отдельно по каждому виду подакцизных товаров;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91989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767" y="482203"/>
            <a:ext cx="3520678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Освобождение от акцизов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13767" y="1066205"/>
            <a:ext cx="13402866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Освобождаются от акцизов при реализации: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7307580" y="1376720"/>
            <a:ext cx="15240" cy="4093845"/>
          </a:xfrm>
          <a:prstGeom prst="roundRect">
            <a:avLst>
              <a:gd name="adj" fmla="val 112191"/>
            </a:avLst>
          </a:prstGeom>
          <a:solidFill>
            <a:srgbClr val="D6D3CC"/>
          </a:solidFill>
          <a:ln/>
        </p:spPr>
      </p:sp>
      <p:sp>
        <p:nvSpPr>
          <p:cNvPr id="5" name="Shape 3"/>
          <p:cNvSpPr/>
          <p:nvPr/>
        </p:nvSpPr>
        <p:spPr>
          <a:xfrm>
            <a:off x="598527" y="1376720"/>
            <a:ext cx="6701433" cy="683895"/>
          </a:xfrm>
          <a:prstGeom prst="roundRect">
            <a:avLst>
              <a:gd name="adj" fmla="val 2500"/>
            </a:avLst>
          </a:prstGeom>
          <a:solidFill>
            <a:srgbClr val="F0EDE6"/>
          </a:solidFill>
          <a:ln/>
        </p:spPr>
      </p:sp>
      <p:sp>
        <p:nvSpPr>
          <p:cNvPr id="6" name="Text 4"/>
          <p:cNvSpPr/>
          <p:nvPr/>
        </p:nvSpPr>
        <p:spPr>
          <a:xfrm>
            <a:off x="4810482" y="1490663"/>
            <a:ext cx="2375535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Магазины беспошлинной торговли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12470" y="1737122"/>
            <a:ext cx="6473547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подакцизные товары при реализации в магазинах беспошлинной торговли;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7330440" y="2288500"/>
            <a:ext cx="6701433" cy="838914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9" name="Text 7"/>
          <p:cNvSpPr/>
          <p:nvPr/>
        </p:nvSpPr>
        <p:spPr>
          <a:xfrm>
            <a:off x="7444383" y="2402443"/>
            <a:ext cx="1424821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Спирт для лекарств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444383" y="2648903"/>
            <a:ext cx="6473547" cy="364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спирт при его реализации (отпуске) для производства лекарственных средств белорусским организациям, которым разрешено их производство;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598527" y="3355300"/>
            <a:ext cx="6701433" cy="683895"/>
          </a:xfrm>
          <a:prstGeom prst="roundRect">
            <a:avLst>
              <a:gd name="adj" fmla="val 2500"/>
            </a:avLst>
          </a:prstGeom>
          <a:solidFill>
            <a:srgbClr val="F0EDE6"/>
          </a:solidFill>
          <a:ln/>
        </p:spPr>
      </p:sp>
      <p:sp>
        <p:nvSpPr>
          <p:cNvPr id="12" name="Text 10"/>
          <p:cNvSpPr/>
          <p:nvPr/>
        </p:nvSpPr>
        <p:spPr>
          <a:xfrm>
            <a:off x="5493306" y="3469243"/>
            <a:ext cx="1692712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Конфискованные товары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12470" y="3715703"/>
            <a:ext cx="6473547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конфискованные в пользу государства;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7330440" y="4267081"/>
            <a:ext cx="6701433" cy="1203484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5" name="Text 13"/>
          <p:cNvSpPr/>
          <p:nvPr/>
        </p:nvSpPr>
        <p:spPr>
          <a:xfrm>
            <a:off x="7444383" y="4381024"/>
            <a:ext cx="1424821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Экспорт и реэкспорт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7444383" y="4627483"/>
            <a:ext cx="6473547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реализации (передаче) подакцизные товары, помещенные под таможенную процедуру экспорта, реэкспорта, а также вывезенные (без обязательств об обратном ввозе на территорию Республики Беларусь) в государства - члены Таможенного союза, при условии подтверждения фактического вывоза подакцизных товаров за пределы территории Республики Беларусь;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613767" y="5598795"/>
            <a:ext cx="13402866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Освобождаются от акцизов при ввозе на территорию Республики Беларусь: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3767" y="5909310"/>
            <a:ext cx="13402866" cy="364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автомобильный бензин и топливо (в т.ч. судовое), ввозимые с территории государств - членов Таможенного союза, заправка которыми произведена за пределами Республики Беларусь в объемах, предусмотренных заводом - изготовителем транспортного средства;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613767" y="6313765"/>
            <a:ext cx="13402866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товары, перемещаемые транзитом, ввозимые с территории Таможенного союза;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613767" y="6535936"/>
            <a:ext cx="13402866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товары, подлежащие обращению в собственность государства в соответствии с законодательством;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613767" y="6758107"/>
            <a:ext cx="13402866" cy="546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товары, ввозимые с территории Таможенного союза и предназначенные для официального пользования дипломатическими представительствами и консульскими учреждениями иностранных государств, представительствами международных организаций для личного пользования персонала этих представительств, учреждений и органов, включая проживающих вместе с ними членов их семей (если они не являются гражданами Республики Беларусь), дипломатическая почта и консульская вализа;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613767" y="7344847"/>
            <a:ext cx="13402866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газ углеводородный сжиженный и газ природный топливный компримированный;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613767" y="7567017"/>
            <a:ext cx="13402866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иные подакцизные товары в порядке и на условиях, определяемых Президентом Республики Беларусь.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59777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133" y="537567"/>
            <a:ext cx="6800493" cy="397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Исчисление, вычеты и сроки уплаты акцизов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684133" y="1252180"/>
            <a:ext cx="257163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Исчисление и предъявление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4133" y="1617464"/>
            <a:ext cx="6476048" cy="60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Акцизы исчисляются как произведение налоговой базы и ставки по каждому виду подакцизных товаров, а общая сумма, исчисленная за налоговый период, представляет собой сумму акцизов каждого вида.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684133" y="2341483"/>
            <a:ext cx="6476048" cy="406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Моментом фактической реализации (передачи) подакцизных товаров является день отгрузки (передачи) подакцизных товаров.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84133" y="2862263"/>
            <a:ext cx="6476048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 при реализации подакцизных товаров обязан предъявить к оплате покупателю соответствующую сумму акцизов. В первичных учетных и расчетных документах соответствующая сумма акцизов указывается отдельной строкой. Акцизы, уплаченные при ввозе, в первичных документах не выделяются.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684133" y="3789521"/>
            <a:ext cx="6476048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реализации (передаче) подакцизных товаров, которые освобождены от налогообложения акцизами, в первичных учетных и расчетных документах делается запись «Без акцизов». При этом покупатель выделенные суммы акцизов относит на затраты или увеличение стоимости приобретенных подакцизных товаров.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7477839" y="1252180"/>
            <a:ext cx="1906072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Налоговые вычеты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477839" y="1617464"/>
            <a:ext cx="6476048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Налоговыми вычетами признаются суммы акцизов: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7477839" y="1935004"/>
            <a:ext cx="6476048" cy="406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предъявленные при приобретении на территории Республики Беларусь или уплаченные при ввозе подакцизных товаров, использованных для производства других подакцизных товаров;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7477839" y="2385893"/>
            <a:ext cx="6476048" cy="60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уплаченные при ввозе на территорию Республики Беларусь подакцизных товаров, в отношении которых установлены адвалорные ставки акцизов, при последующей реализации таких подакцизных товаров на территории Республики Беларусь.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7477839" y="3109913"/>
            <a:ext cx="6476048" cy="60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этом сумма акцизов, подлежащая уплате плательщиком в бюджет, определяется как разница между общей суммой акцизов, исчисленной по итогам налогового периода, и суммой налоговых вычетов, приходящихся на этот налоговый период.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7477839" y="3833932"/>
            <a:ext cx="6476048" cy="142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использовании подакцизных товаров как для производства других подакцизных товаров, так и для производства иной продукции, расчет суммы акцизов, подлежащей включению в затраты по производству и реализации ТРУИп, производится методом удельного веса или методом раздельного учета направления использования подакцизных товаров. При методе удельного веса при установленной твердой (специфической) ставке акцизов включение сумм акцизов в затраты по производству и реализации ТРУИп, производится пропорционально объему подакцизных товаров, использованных в производстве товаров.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7477839" y="5383649"/>
            <a:ext cx="2496622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Сроки уплаты и отчетности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477839" y="5748933"/>
            <a:ext cx="6476048" cy="1829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Налоговым периодов является календарный месяц. Плательщики ежемесячно представляют в налоговые органы налоговую декларацию (расчет) не позднее 20-го числа месяца, следующего за истекшим налоговым периодом. Уплата акцизов производится не позднее 22-го числа месяца, следующего за истекшим налоговым периодом. По акцизам, уплата которого контролируется таможенными органами за исключением ввозимых из ТС), их уплата производится по факту таможенного оформления, а для товаров, подлежащих маркировке, которые ввезены из Таможенного союза – до или по факту выдачи уведомления о поступлении товаров в места по контролю за маркировкой. Срок уплаты акцизов, которые при ввозе контролируют налоговые органы – не позднее 20го числа за постановкой на учет.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54454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0007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ru-RU" sz="8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 </a:t>
            </a:r>
            <a:r>
              <a:rPr lang="en-US" sz="89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</a:t>
            </a:r>
            <a:r>
              <a:rPr lang="en-US" sz="8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8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 прибыль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13552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</p:spTree>
    <p:extLst>
      <p:ext uri="{BB962C8B-B14F-4D97-AF65-F5344CB8AC3E}">
        <p14:creationId xmlns:p14="http://schemas.microsoft.com/office/powerpoint/2010/main" val="3287349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591" y="423982"/>
            <a:ext cx="6904673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Плательщики и объект налогообложения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39591" y="1204436"/>
            <a:ext cx="208145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Плательщики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39591" y="1603296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Плательщиками налога на прибыль являются </a:t>
            </a:r>
            <a:r>
              <a:rPr lang="en-US" sz="14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39591" y="1963936"/>
            <a:ext cx="25678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Объект налогообложения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9591" y="2362795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Объектом налогообложения налогом на прибыль признается: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39591" y="2709505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валовая прибыль,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39591" y="2979896"/>
            <a:ext cx="6606421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 также дивиденды и приравненные к ним доходы, начисленные белорусскими организациями.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492008" y="1204436"/>
            <a:ext cx="3095744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Определение валовой прибыли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492008" y="1603296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Валовой прибылью для целей налогообложения признается сумма: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2008" y="1950006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прибыли от реализации товаров (работ, услуг), имущественных прав и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492008" y="2220397"/>
            <a:ext cx="660642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внереализационных доходов от иных операций, уменьшенных </a:t>
            </a:r>
            <a:r>
              <a:rPr lang="en-US" sz="14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ru-RU" sz="1400" dirty="0" smtClean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 err="1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сумму</a:t>
            </a:r>
            <a:r>
              <a:rPr lang="en-US" sz="1400" dirty="0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расходов.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6761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4364"/>
            <a:ext cx="1033819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Исключения из объекта налогообложения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67056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 объекту налогообложения </a:t>
            </a:r>
            <a:r>
              <a:rPr lang="en-US" sz="16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относятся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226826"/>
            <a:ext cx="6419374" cy="1548527"/>
          </a:xfrm>
          <a:prstGeom prst="roundRect">
            <a:avLst>
              <a:gd name="adj" fmla="val 7086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226826"/>
            <a:ext cx="91440" cy="1548527"/>
          </a:xfrm>
          <a:prstGeom prst="roundRect">
            <a:avLst>
              <a:gd name="adj" fmla="val 33488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1089303" y="245375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Особые режимы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89303" y="2895005"/>
            <a:ext cx="58969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доходы и расходы, по которым плательщик применяет особые режимы налогообложения,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7237" y="2226826"/>
            <a:ext cx="6419374" cy="1548527"/>
          </a:xfrm>
          <a:prstGeom prst="roundRect">
            <a:avLst>
              <a:gd name="adj" fmla="val 7086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4377" y="2226826"/>
            <a:ext cx="91440" cy="1548527"/>
          </a:xfrm>
          <a:prstGeom prst="roundRect">
            <a:avLst>
              <a:gd name="adj" fmla="val 33488"/>
            </a:avLst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7712750" y="245375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Доходы эмитента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712750" y="2895005"/>
            <a:ext cx="58969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доходы, полученные эмитентом от размещения акций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93790" y="3979426"/>
            <a:ext cx="6419374" cy="2201942"/>
          </a:xfrm>
          <a:prstGeom prst="roundRect">
            <a:avLst>
              <a:gd name="adj" fmla="val 498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0930" y="3979426"/>
            <a:ext cx="91440" cy="2201942"/>
          </a:xfrm>
          <a:prstGeom prst="roundRect">
            <a:avLst>
              <a:gd name="adj" fmla="val 33488"/>
            </a:avLst>
          </a:prstGeom>
          <a:solidFill>
            <a:srgbClr val="1B5F39"/>
          </a:solidFill>
          <a:ln/>
        </p:spPr>
      </p:sp>
      <p:sp>
        <p:nvSpPr>
          <p:cNvPr id="14" name="Text 12"/>
          <p:cNvSpPr/>
          <p:nvPr/>
        </p:nvSpPr>
        <p:spPr>
          <a:xfrm>
            <a:off x="1089303" y="4206359"/>
            <a:ext cx="539222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Дивиденды для общественных объединений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89303" y="4647605"/>
            <a:ext cx="589692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дивиденды, начисленные общественным объединениям «Белорусское общество инвалидов», «Белорусское общество глухих», «Белорусское товарищество инвалидов по зрению»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17237" y="3979426"/>
            <a:ext cx="6419374" cy="2201942"/>
          </a:xfrm>
          <a:prstGeom prst="roundRect">
            <a:avLst>
              <a:gd name="adj" fmla="val 498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4377" y="3979426"/>
            <a:ext cx="91440" cy="2201942"/>
          </a:xfrm>
          <a:prstGeom prst="roundRect">
            <a:avLst>
              <a:gd name="adj" fmla="val 33488"/>
            </a:avLst>
          </a:prstGeom>
          <a:solidFill>
            <a:srgbClr val="1B5F39"/>
          </a:solidFill>
          <a:ln/>
        </p:spPr>
      </p:sp>
      <p:sp>
        <p:nvSpPr>
          <p:cNvPr id="18" name="Text 16"/>
          <p:cNvSpPr/>
          <p:nvPr/>
        </p:nvSpPr>
        <p:spPr>
          <a:xfrm>
            <a:off x="7712750" y="4206359"/>
            <a:ext cx="500634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Венчурные/инновационные организации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712750" y="4647605"/>
            <a:ext cx="589692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венчурным или инновационным организациям, если объем высокотехнологичной продукции (признанной таковой в соответствии с законодательством) не менее 50% от общего объема производства и др.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93790" y="6410920"/>
            <a:ext cx="13042821" cy="1194197"/>
          </a:xfrm>
          <a:prstGeom prst="roundRect">
            <a:avLst>
              <a:gd name="adj" fmla="val 2564"/>
            </a:avLst>
          </a:prstGeom>
          <a:solidFill>
            <a:srgbClr val="C3EED6"/>
          </a:solidFill>
          <a:ln/>
        </p:spPr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63" y="6723578"/>
            <a:ext cx="255151" cy="204073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457087" y="6665952"/>
            <a:ext cx="1217545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Валовая прибыль (для целей налогообложения) и прибыль отчетного периода (для целей бухгалтерского учета) не идентичны. Эти различия возникают из-за отличий в составе отдельных элементов прибыли.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4197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180"/>
            <a:ext cx="12563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Определение прибыли (убытка) от реализации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4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24570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492454"/>
            <a:ext cx="564249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От реализации товаров (работ, услуг) собственного производства, имущественных прав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69153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Определяются как положительная (отрицательная) разница между: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4553426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выручкой, полученной от их реализации, 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30906" y="4995624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суммами налогов и сборов, уплачиваемых из выручки, полученной от реализации товаров (работ, услуг) , а также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530906" y="6163628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затратами по производству и реализации, учитываемых при налогообложении.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56884" y="2414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1" name="Text 9"/>
          <p:cNvSpPr/>
          <p:nvPr/>
        </p:nvSpPr>
        <p:spPr>
          <a:xfrm>
            <a:off x="7541955" y="24570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194000" y="2492454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От реализации товаров несобственного производства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194000" y="333720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Определяются как положительная (отрицательная) разница между: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194000" y="419909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выручкой, полученной от их реализации, и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94000" y="464129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суммами налогов и сборов, уплачиваемых из выручки, полученной от реализации товаров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194000" y="54463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учетной стоимостью реализованных товаров, а также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194000" y="625149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затратами по реализации, учитываемых при налогообложении.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3328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2100"/>
            <a:ext cx="826960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Эволюция форм налогообложения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2901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Формы налогов менялись в соответствии с изменениями общественных отношений и экономического уклада. Этот процесс отражает постепенный переход от натурального обмена к развитым товарно-денежным отношениям.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464487"/>
            <a:ext cx="13042821" cy="22860"/>
          </a:xfrm>
          <a:prstGeom prst="roundRect">
            <a:avLst>
              <a:gd name="adj" fmla="val 130232"/>
            </a:avLst>
          </a:prstGeom>
          <a:solidFill>
            <a:srgbClr val="D6D3CC"/>
          </a:solidFill>
          <a:ln/>
        </p:spPr>
      </p:sp>
      <p:sp>
        <p:nvSpPr>
          <p:cNvPr id="5" name="Shape 3"/>
          <p:cNvSpPr/>
          <p:nvPr/>
        </p:nvSpPr>
        <p:spPr>
          <a:xfrm>
            <a:off x="3980974" y="4067651"/>
            <a:ext cx="22860" cy="396835"/>
          </a:xfrm>
          <a:prstGeom prst="roundRect">
            <a:avLst>
              <a:gd name="adj" fmla="val 130232"/>
            </a:avLst>
          </a:prstGeom>
          <a:solidFill>
            <a:srgbClr val="D6D3CC"/>
          </a:solidFill>
          <a:ln/>
        </p:spPr>
      </p:sp>
      <p:sp>
        <p:nvSpPr>
          <p:cNvPr id="6" name="Shape 4"/>
          <p:cNvSpPr/>
          <p:nvPr/>
        </p:nvSpPr>
        <p:spPr>
          <a:xfrm>
            <a:off x="3917990" y="4390073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B5F39"/>
          </a:solidFill>
          <a:ln/>
        </p:spPr>
      </p:sp>
      <p:sp>
        <p:nvSpPr>
          <p:cNvPr id="7" name="Text 5"/>
          <p:cNvSpPr/>
          <p:nvPr/>
        </p:nvSpPr>
        <p:spPr>
          <a:xfrm>
            <a:off x="1449586" y="2487335"/>
            <a:ext cx="50856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Ранние стадии (Натуральное производство)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92148" y="2916555"/>
            <a:ext cx="6000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Налоги имели форму натуральных сборов и личных повинностей: участие в походах, трудовой оброк, предоставление части урожая или скота.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303651" y="4464487"/>
            <a:ext cx="22860" cy="396835"/>
          </a:xfrm>
          <a:prstGeom prst="roundRect">
            <a:avLst>
              <a:gd name="adj" fmla="val 130232"/>
            </a:avLst>
          </a:prstGeom>
          <a:solidFill>
            <a:srgbClr val="D6D3CC"/>
          </a:solidFill>
          <a:ln/>
        </p:spPr>
      </p:sp>
      <p:sp>
        <p:nvSpPr>
          <p:cNvPr id="10" name="Shape 8"/>
          <p:cNvSpPr/>
          <p:nvPr/>
        </p:nvSpPr>
        <p:spPr>
          <a:xfrm>
            <a:off x="7240667" y="4390073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B5F39"/>
          </a:solidFill>
          <a:ln/>
        </p:spPr>
      </p:sp>
      <p:sp>
        <p:nvSpPr>
          <p:cNvPr id="11" name="Text 9"/>
          <p:cNvSpPr/>
          <p:nvPr/>
        </p:nvSpPr>
        <p:spPr>
          <a:xfrm>
            <a:off x="4737140" y="5059799"/>
            <a:ext cx="515588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Феодализм (Товарно-денежные отношения)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4314825" y="5489019"/>
            <a:ext cx="6000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Повышение роли денежных налогов: подушные и поземельные налоги. Появление промыслового налога и акцизов, связанных с торговлей и производством.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10626447" y="4067651"/>
            <a:ext cx="22860" cy="396835"/>
          </a:xfrm>
          <a:prstGeom prst="roundRect">
            <a:avLst>
              <a:gd name="adj" fmla="val 130232"/>
            </a:avLst>
          </a:prstGeom>
          <a:solidFill>
            <a:srgbClr val="D6D3CC"/>
          </a:solidFill>
          <a:ln/>
        </p:spPr>
      </p:sp>
      <p:sp>
        <p:nvSpPr>
          <p:cNvPr id="14" name="Shape 12"/>
          <p:cNvSpPr/>
          <p:nvPr/>
        </p:nvSpPr>
        <p:spPr>
          <a:xfrm>
            <a:off x="10563463" y="4390073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B5F39"/>
          </a:solidFill>
          <a:ln/>
        </p:spPr>
      </p:sp>
      <p:sp>
        <p:nvSpPr>
          <p:cNvPr id="15" name="Text 13"/>
          <p:cNvSpPr/>
          <p:nvPr/>
        </p:nvSpPr>
        <p:spPr>
          <a:xfrm>
            <a:off x="9122807" y="2487335"/>
            <a:ext cx="30301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Современное государство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637502" y="2916555"/>
            <a:ext cx="600075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Многообразные и многофункциональные налоговые системы, обеспечивающие фискальные, регулирующие и стимулирующие функции для сложной экономики.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93790" y="6664881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Постепенно функции государства расширялись. Помимо административного управления, оно стало активно заниматься регулированием экономики и обеспечением социально-культурных потребностей. Соответственно, усложнялись и налоговые системы, которые стали использоваться для непрямого воздействия на отраслевые пропорции и внешние рынки сбыта.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558975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343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Определение прибыли (убытка) от реализации активов и ценных бумаг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34922"/>
            <a:ext cx="6300073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r>
              <a:rPr lang="en-US" sz="17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От реализации основных средств и нематериальных активов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83349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Определяются как положительная (отрицательная) разница между: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3436858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выручкой, полученной от реализации основных средств и нематериальных активов,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4080867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уменьшенной на сумму налогов и сборов, уплачиваемых из выручки, и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4724876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остаточной стоимостью основных средств и нематериальных активов, а также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93790" y="5368885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затратами по реализации основных средств и нематериальных активов.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544157" y="2234922"/>
            <a:ext cx="476750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r>
              <a:rPr lang="en-US" sz="17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От реализации (погашения) ценных бумаг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4157" y="2699861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Определяются как положительная (отрицательная) разница между: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544157" y="3153370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выручкой (доходом) от реализации (погашения) ценных бумаг, включая процентный доход, и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544157" y="3797379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ценой их приобретения с учетом затрат по операциям с ценными бумагами, учитываемых при налогообложении.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93790" y="621696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Выручка определяется по методу «начисления» в соответствии с отражением в бухучете.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93790" y="6711315"/>
            <a:ext cx="130428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безвозмездной передаче в составе выручки должна отражаться реализация в размере не менее затрат на приобретение и передачу или для ОС и НМА в размере не менее их остаточной стоимости и затрат на безвозмездную передачу. Исключением является безвозмездная передача в пределах одного собственника.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0715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2342"/>
            <a:ext cx="1285029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Инвестиционный вычет: Учет затрат при налогообложении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57222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Для целей исчисления налога на прибыль в затраты, учитываемые для налогообложения </a:t>
            </a:r>
            <a:r>
              <a:rPr lang="en-US" sz="14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включаются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66568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затраты не относящиеся к производству и реализации продукции (не имеющие документально подтвержденного обоснования их принадлежности к затратам по производству и реализации).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71057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затраты не учитываемые при налогообложении (по перечню согласно ст. 131 НК),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93790" y="3295653"/>
            <a:ext cx="13042821" cy="30242"/>
          </a:xfrm>
          <a:prstGeom prst="rect">
            <a:avLst/>
          </a:prstGeom>
          <a:solidFill>
            <a:srgbClr val="2C282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598069"/>
            <a:ext cx="427136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Инвестиционный вычет (с 2014 г.)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93790" y="421040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 2014 г в состав затрат, учитываемых для налогообложения включается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инвестиционный вычет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93790" y="4704755"/>
            <a:ext cx="130428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Инвестиционный вычет - это сумма, исчисленная от первоначальной стоимости основных средств, используемых в предпринимательской деятельности, а также стоимости вложений в них в связи с реконструкцией, модернизацией, реставрацией в размерах не превышающих установленные пределы.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93790" y="5870377"/>
            <a:ext cx="5859423" cy="226814"/>
          </a:xfrm>
          <a:prstGeom prst="roundRect">
            <a:avLst>
              <a:gd name="adj" fmla="val 12001"/>
            </a:avLst>
          </a:prstGeom>
          <a:solidFill>
            <a:srgbClr val="F0EDE6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5870377"/>
            <a:ext cx="585907" cy="226814"/>
          </a:xfrm>
          <a:prstGeom prst="roundRect">
            <a:avLst>
              <a:gd name="adj" fmla="val 12001"/>
            </a:avLst>
          </a:prstGeom>
          <a:solidFill>
            <a:srgbClr val="1B5F39"/>
          </a:solidFill>
          <a:ln/>
        </p:spPr>
      </p:sp>
      <p:sp>
        <p:nvSpPr>
          <p:cNvPr id="12" name="Text 10"/>
          <p:cNvSpPr/>
          <p:nvPr/>
        </p:nvSpPr>
        <p:spPr>
          <a:xfrm>
            <a:off x="6789301" y="5870377"/>
            <a:ext cx="41243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10%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324005"/>
            <a:ext cx="50757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Здания, сооружения, устройства передаточные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716316"/>
            <a:ext cx="64079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более 10% первоначальной стоимости (стоимости вложений в их реконструкцию).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7428548" y="5870377"/>
            <a:ext cx="5845254" cy="226814"/>
          </a:xfrm>
          <a:prstGeom prst="roundRect">
            <a:avLst>
              <a:gd name="adj" fmla="val 12001"/>
            </a:avLst>
          </a:prstGeom>
          <a:solidFill>
            <a:srgbClr val="F0EDE6"/>
          </a:solidFill>
          <a:ln/>
        </p:spPr>
      </p:sp>
      <p:sp>
        <p:nvSpPr>
          <p:cNvPr id="16" name="Shape 14"/>
          <p:cNvSpPr/>
          <p:nvPr/>
        </p:nvSpPr>
        <p:spPr>
          <a:xfrm>
            <a:off x="7428548" y="5870377"/>
            <a:ext cx="1168956" cy="226814"/>
          </a:xfrm>
          <a:prstGeom prst="roundRect">
            <a:avLst>
              <a:gd name="adj" fmla="val 12001"/>
            </a:avLst>
          </a:prstGeom>
          <a:solidFill>
            <a:srgbClr val="1B5F39"/>
          </a:solidFill>
          <a:ln/>
        </p:spPr>
      </p:sp>
      <p:sp>
        <p:nvSpPr>
          <p:cNvPr id="17" name="Text 15"/>
          <p:cNvSpPr/>
          <p:nvPr/>
        </p:nvSpPr>
        <p:spPr>
          <a:xfrm>
            <a:off x="13409890" y="5870377"/>
            <a:ext cx="4267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20%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428548" y="6324005"/>
            <a:ext cx="516302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Машины, оборудование, транспортные средства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6716316"/>
            <a:ext cx="640806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более 20% первоначальной стоимости (стоимости вложений в их реконструкцию) (за исключением легковых автомобилей, кроме специальных и такси).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365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320"/>
            <a:ext cx="1259240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Порядок применения и ограничения инвестиционного вычета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27096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Сумма инвестиционного вычета включается в затраты, учитываемые при налогообложении, в том месяце, с которого начато начисление амортизации основных средств или в котором стоимость вложений в реконструкцию увеличила в бухгалтерском учете первоначальную стоимость основных средств.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262783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Инвестиционный вычет применяется к одному объекту основных средств </a:t>
            </a: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только один раз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(за исключением стоимости вложений в реконструкцию объекта).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3062288"/>
            <a:ext cx="893706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Инвестиционный вычет не применяется к основным средствам, если они: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3636288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приняты в качестве объекта по договорам аренды (лизинга), доверительного управления, вклада в уставный фонд (простое товарищество);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396799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получены безвозмездно;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3790" y="429970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поступили по договорам безвозмездного пользования;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3790" y="4631412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используются либо предназначены для использования в деятельности, по которой организация не уплачивает налог на прибыль в связи с применением особых режимов налогообложения и в др.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3790" y="536709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этом установлен перечень основных средств, которые в целях применения инвестиционного вычета </a:t>
            </a: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признаются используемыми в предпринимательской деятельности</a:t>
            </a: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среди них, например, здания жилых объектов (кроме общежитий), здания культурно-развлекательных клубов; здания, используемые в сфере игорного бизнеса; сооружения спортивные; сооружения мест отдыха и зоопарков; сооружения для стоянки или парковки автомобилей; другие объекты (ч. 7 подп. 2.6 ст. 130 НК).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048941" y="6838474"/>
            <a:ext cx="1278767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 случае отчуждения объектов, по которым применен инвестиционный вычет, в течение 3х лет вычет подлежит восстановлению с отражением в составе внереализационных доходов.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93790" y="6647140"/>
            <a:ext cx="22860" cy="927021"/>
          </a:xfrm>
          <a:prstGeom prst="rect">
            <a:avLst/>
          </a:prstGeom>
          <a:solidFill>
            <a:srgbClr val="1B5F39"/>
          </a:solidFill>
          <a:ln/>
        </p:spPr>
      </p:sp>
    </p:spTree>
    <p:extLst>
      <p:ext uri="{BB962C8B-B14F-4D97-AF65-F5344CB8AC3E}">
        <p14:creationId xmlns:p14="http://schemas.microsoft.com/office/powerpoint/2010/main" val="49245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1782"/>
            <a:ext cx="119069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Внереализационные доходы и освобожденная прибыль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42386"/>
            <a:ext cx="497871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Внереализационные доходы и расходы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2463998"/>
            <a:ext cx="6300073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Признаются на дату их признания в бухучете (т.е. по принципу начисления), за исключением доходов, по которым дата их отражения указана в НК РБ (например, на дату поступления отражаются доходы от возмещения вреда, безвозмездно полученные ТРУИП и денег, суммы полученные в погашение дебиторской задолженности после срока исковой давности и т.д.)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4368879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Состав внереализационных доходов определен п.3 ст.128 НК (он является открытым).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5112663"/>
            <a:ext cx="6300073" cy="2031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Перечень внереализационных доходов, не включаемых для налогообложения, является закрытым и определен п.4 ст.128. К ним относятся средства целевого финансирования и безвозмездные поступления в качестве распоряжения госимуществом или правоприемникам при реструктуризации и др. Помимо прочего к ним относятся дивиденды, полученные от белорусских предприятий (они будут участвовать в формировании налоговой базы по дивидендам).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544157" y="1942386"/>
            <a:ext cx="327564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Освобожденная прибыль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44157" y="2463998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Подразделяется: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544157" y="2917507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освобождение прибыли в соответствии со ст. 140 НК РБ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544157" y="3271242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освобождение от налога в соответствии с отдельными законодательными актами: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544157" y="3915251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организации, осуществляющие деятельность в сельской местности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544157" y="4559260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 с местом нахождения в малых города (менее 50 тыс.)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544157" y="5203269"/>
            <a:ext cx="630007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резиденты СЭЗ (в течение 5 лет с даты объявления освобождаются, далее для обложения прибыли от реализации продукции собственного производства применяется ставка пониженная на 50%) и др.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44157" y="6527602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Отдельно НК определен порядок определения доходов и расходов для целей налогообложения банков и страховых организаций.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0384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180"/>
            <a:ext cx="763274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Налоговая база и ставки налога на прибыль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197888"/>
            <a:ext cx="322504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Налоговая база по дивидендам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1695331"/>
            <a:ext cx="13042821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95331"/>
            <a:ext cx="13042821" cy="2408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212276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Где: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93790" y="252436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 - отношение суммы дивидендов, причитающейся плательщику, к общей сумме прибыли, распределенной в качестве дивидендов;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93790" y="281166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ДН - общая сумма прибыли, распределенной в качестве дивидендов;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93790" y="309895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ДП - сумма дивидендов, полученная белорусской организацией, начислившей дивиденды, в текущем календарном году.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93790" y="3500557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этом дивиденды, полученные в иностранной валюте, пересчитываются в белорусские рубли по официальному курсу, установленному Национальным банком Республики Беларусь на дату их получения. При определении налоговой базы значение показателя ДП учитывается в размере, не превышающем значение показателя ДН.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93790" y="4193143"/>
            <a:ext cx="277749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Ставки налога на прибыль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801410" y="4698206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48809" y="4794171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ru-RU" sz="1150" b="1" dirty="0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</a:t>
            </a:r>
            <a:r>
              <a:rPr lang="en-US" sz="1150" b="1" dirty="0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%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466409" y="4794171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Основная ставка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801410" y="5125879"/>
            <a:ext cx="13027581" cy="8991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948809" y="5221843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7466409" y="5221843"/>
            <a:ext cx="6215182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948809" y="6121003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7466409" y="6121003"/>
            <a:ext cx="62151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948809" y="6784419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7466409" y="6784419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6" name="Text 23"/>
          <p:cNvSpPr/>
          <p:nvPr/>
        </p:nvSpPr>
        <p:spPr>
          <a:xfrm>
            <a:off x="911245" y="5312153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25%</a:t>
            </a:r>
            <a:endParaRPr lang="en-US" sz="1150" dirty="0"/>
          </a:p>
        </p:txBody>
      </p:sp>
      <p:sp>
        <p:nvSpPr>
          <p:cNvPr id="27" name="Text 24"/>
          <p:cNvSpPr/>
          <p:nvPr/>
        </p:nvSpPr>
        <p:spPr>
          <a:xfrm>
            <a:off x="7540109" y="5328046"/>
            <a:ext cx="62151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Прибыль банков и страховых организаций.</a:t>
            </a: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117049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6499"/>
            <a:ext cx="7489627" cy="418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Налоговый и отчетный периоды. Сроки уплаты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21043" y="1252776"/>
            <a:ext cx="1318831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Налоговым периодом налога на прибыль признается </a:t>
            </a:r>
            <a:r>
              <a:rPr lang="en-US" sz="10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календарный год</a:t>
            </a: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21043" y="1667947"/>
            <a:ext cx="200882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Отчетные периоды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21043" y="2119789"/>
            <a:ext cx="1318831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 валовой прибыли признается </a:t>
            </a:r>
            <a:r>
              <a:rPr lang="en-US" sz="10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календарный квартал</a:t>
            </a: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21043" y="2380893"/>
            <a:ext cx="1318831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 дивидендов - </a:t>
            </a:r>
            <a:r>
              <a:rPr lang="en-US" sz="10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календарный месяц</a:t>
            </a: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7307580" y="2745819"/>
            <a:ext cx="15240" cy="3213973"/>
          </a:xfrm>
          <a:prstGeom prst="roundRect">
            <a:avLst>
              <a:gd name="adj" fmla="val 131814"/>
            </a:avLst>
          </a:prstGeom>
          <a:solidFill>
            <a:srgbClr val="D6D3CC"/>
          </a:solidFill>
          <a:ln/>
        </p:spPr>
      </p:sp>
      <p:sp>
        <p:nvSpPr>
          <p:cNvPr id="8" name="Shape 6"/>
          <p:cNvSpPr/>
          <p:nvPr/>
        </p:nvSpPr>
        <p:spPr>
          <a:xfrm>
            <a:off x="6928723" y="3273862"/>
            <a:ext cx="401717" cy="15240"/>
          </a:xfrm>
          <a:prstGeom prst="roundRect">
            <a:avLst>
              <a:gd name="adj" fmla="val 131814"/>
            </a:avLst>
          </a:prstGeom>
          <a:solidFill>
            <a:srgbClr val="D6D3CC"/>
          </a:solidFill>
          <a:ln/>
        </p:spPr>
      </p:sp>
      <p:sp>
        <p:nvSpPr>
          <p:cNvPr id="9" name="Shape 7"/>
          <p:cNvSpPr/>
          <p:nvPr/>
        </p:nvSpPr>
        <p:spPr>
          <a:xfrm>
            <a:off x="7265015" y="3231297"/>
            <a:ext cx="100370" cy="100370"/>
          </a:xfrm>
          <a:prstGeom prst="roundRect">
            <a:avLst>
              <a:gd name="adj" fmla="val 455515"/>
            </a:avLst>
          </a:prstGeom>
          <a:solidFill>
            <a:srgbClr val="1B5F39"/>
          </a:solidFill>
          <a:ln/>
        </p:spPr>
      </p:sp>
      <p:sp>
        <p:nvSpPr>
          <p:cNvPr id="10" name="Shape 8"/>
          <p:cNvSpPr/>
          <p:nvPr/>
        </p:nvSpPr>
        <p:spPr>
          <a:xfrm>
            <a:off x="721043" y="2745819"/>
            <a:ext cx="6192441" cy="1071324"/>
          </a:xfrm>
          <a:prstGeom prst="roundRect">
            <a:avLst>
              <a:gd name="adj" fmla="val 1875"/>
            </a:avLst>
          </a:prstGeom>
          <a:solidFill>
            <a:srgbClr val="F0EDE6"/>
          </a:solidFill>
          <a:ln/>
        </p:spPr>
      </p:sp>
      <p:sp>
        <p:nvSpPr>
          <p:cNvPr id="11" name="Text 9"/>
          <p:cNvSpPr/>
          <p:nvPr/>
        </p:nvSpPr>
        <p:spPr>
          <a:xfrm>
            <a:off x="4137660" y="2879646"/>
            <a:ext cx="2641997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Декларация по валовой прибыли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854869" y="3169087"/>
            <a:ext cx="5924788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позднее </a:t>
            </a:r>
            <a:r>
              <a:rPr lang="en-US" sz="10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20-го числа</a:t>
            </a: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месяца, следующего за истекшим отчетным периодом.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7299960" y="4077295"/>
            <a:ext cx="401717" cy="15240"/>
          </a:xfrm>
          <a:prstGeom prst="roundRect">
            <a:avLst>
              <a:gd name="adj" fmla="val 131814"/>
            </a:avLst>
          </a:prstGeom>
          <a:solidFill>
            <a:srgbClr val="D6D3CC"/>
          </a:solidFill>
          <a:ln/>
        </p:spPr>
      </p:sp>
      <p:sp>
        <p:nvSpPr>
          <p:cNvPr id="14" name="Shape 12"/>
          <p:cNvSpPr/>
          <p:nvPr/>
        </p:nvSpPr>
        <p:spPr>
          <a:xfrm>
            <a:off x="7265015" y="4034730"/>
            <a:ext cx="100370" cy="100370"/>
          </a:xfrm>
          <a:prstGeom prst="roundRect">
            <a:avLst>
              <a:gd name="adj" fmla="val 455515"/>
            </a:avLst>
          </a:prstGeom>
          <a:solidFill>
            <a:srgbClr val="1B5F39"/>
          </a:solidFill>
          <a:ln/>
        </p:spPr>
      </p:sp>
      <p:sp>
        <p:nvSpPr>
          <p:cNvPr id="15" name="Shape 13"/>
          <p:cNvSpPr/>
          <p:nvPr/>
        </p:nvSpPr>
        <p:spPr>
          <a:xfrm>
            <a:off x="7716917" y="3549253"/>
            <a:ext cx="6192441" cy="1071324"/>
          </a:xfrm>
          <a:prstGeom prst="roundRect">
            <a:avLst>
              <a:gd name="adj" fmla="val 1875"/>
            </a:avLst>
          </a:prstGeom>
          <a:solidFill>
            <a:srgbClr val="F0EDE6"/>
          </a:solidFill>
          <a:ln/>
        </p:spPr>
      </p:sp>
      <p:sp>
        <p:nvSpPr>
          <p:cNvPr id="16" name="Text 14"/>
          <p:cNvSpPr/>
          <p:nvPr/>
        </p:nvSpPr>
        <p:spPr>
          <a:xfrm>
            <a:off x="7850743" y="3683079"/>
            <a:ext cx="1887379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Уплата налога (квартал)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850743" y="3972520"/>
            <a:ext cx="5924788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позднее </a:t>
            </a:r>
            <a:r>
              <a:rPr lang="en-US" sz="10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22-го числа</a:t>
            </a: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месяца, следующего за истекшим отчетным периодом.</a:t>
            </a:r>
            <a:endParaRPr lang="en-US" sz="1050" dirty="0"/>
          </a:p>
        </p:txBody>
      </p:sp>
      <p:sp>
        <p:nvSpPr>
          <p:cNvPr id="18" name="Shape 16"/>
          <p:cNvSpPr/>
          <p:nvPr/>
        </p:nvSpPr>
        <p:spPr>
          <a:xfrm>
            <a:off x="6928723" y="4746784"/>
            <a:ext cx="401717" cy="15240"/>
          </a:xfrm>
          <a:prstGeom prst="roundRect">
            <a:avLst>
              <a:gd name="adj" fmla="val 131814"/>
            </a:avLst>
          </a:prstGeom>
          <a:solidFill>
            <a:srgbClr val="D6D3CC"/>
          </a:solidFill>
          <a:ln/>
        </p:spPr>
      </p:sp>
      <p:sp>
        <p:nvSpPr>
          <p:cNvPr id="19" name="Shape 17"/>
          <p:cNvSpPr/>
          <p:nvPr/>
        </p:nvSpPr>
        <p:spPr>
          <a:xfrm>
            <a:off x="7265015" y="4704219"/>
            <a:ext cx="100370" cy="100370"/>
          </a:xfrm>
          <a:prstGeom prst="roundRect">
            <a:avLst>
              <a:gd name="adj" fmla="val 455515"/>
            </a:avLst>
          </a:prstGeom>
          <a:solidFill>
            <a:srgbClr val="1B5F39"/>
          </a:solidFill>
          <a:ln/>
        </p:spPr>
      </p:sp>
      <p:sp>
        <p:nvSpPr>
          <p:cNvPr id="20" name="Shape 18"/>
          <p:cNvSpPr/>
          <p:nvPr/>
        </p:nvSpPr>
        <p:spPr>
          <a:xfrm>
            <a:off x="721043" y="4218742"/>
            <a:ext cx="6192441" cy="1071324"/>
          </a:xfrm>
          <a:prstGeom prst="roundRect">
            <a:avLst>
              <a:gd name="adj" fmla="val 1875"/>
            </a:avLst>
          </a:prstGeom>
          <a:solidFill>
            <a:srgbClr val="F0EDE6"/>
          </a:solidFill>
          <a:ln/>
        </p:spPr>
      </p:sp>
      <p:sp>
        <p:nvSpPr>
          <p:cNvPr id="21" name="Text 19"/>
          <p:cNvSpPr/>
          <p:nvPr/>
        </p:nvSpPr>
        <p:spPr>
          <a:xfrm>
            <a:off x="5075158" y="4352568"/>
            <a:ext cx="1704499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Уплата за 4-й квартал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854869" y="4642009"/>
            <a:ext cx="5924788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позднее </a:t>
            </a:r>
            <a:r>
              <a:rPr lang="en-US" sz="10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22 декабря</a:t>
            </a: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текущего года в размере 2/3 суммы налога за 3-й квартал.</a:t>
            </a:r>
            <a:endParaRPr lang="en-US" sz="1050" dirty="0"/>
          </a:p>
        </p:txBody>
      </p:sp>
      <p:sp>
        <p:nvSpPr>
          <p:cNvPr id="23" name="Shape 21"/>
          <p:cNvSpPr/>
          <p:nvPr/>
        </p:nvSpPr>
        <p:spPr>
          <a:xfrm>
            <a:off x="7299960" y="5416391"/>
            <a:ext cx="401717" cy="15240"/>
          </a:xfrm>
          <a:prstGeom prst="roundRect">
            <a:avLst>
              <a:gd name="adj" fmla="val 131814"/>
            </a:avLst>
          </a:prstGeom>
          <a:solidFill>
            <a:srgbClr val="D6D3CC"/>
          </a:solidFill>
          <a:ln/>
        </p:spPr>
      </p:sp>
      <p:sp>
        <p:nvSpPr>
          <p:cNvPr id="24" name="Shape 22"/>
          <p:cNvSpPr/>
          <p:nvPr/>
        </p:nvSpPr>
        <p:spPr>
          <a:xfrm>
            <a:off x="7265015" y="5373826"/>
            <a:ext cx="100370" cy="100370"/>
          </a:xfrm>
          <a:prstGeom prst="roundRect">
            <a:avLst>
              <a:gd name="adj" fmla="val 455515"/>
            </a:avLst>
          </a:prstGeom>
          <a:solidFill>
            <a:srgbClr val="1B5F39"/>
          </a:solidFill>
          <a:ln/>
        </p:spPr>
      </p:sp>
      <p:sp>
        <p:nvSpPr>
          <p:cNvPr id="25" name="Shape 23"/>
          <p:cNvSpPr/>
          <p:nvPr/>
        </p:nvSpPr>
        <p:spPr>
          <a:xfrm>
            <a:off x="7716917" y="4888349"/>
            <a:ext cx="6192441" cy="1071324"/>
          </a:xfrm>
          <a:prstGeom prst="roundRect">
            <a:avLst>
              <a:gd name="adj" fmla="val 1875"/>
            </a:avLst>
          </a:prstGeom>
          <a:solidFill>
            <a:srgbClr val="F0EDE6"/>
          </a:solidFill>
          <a:ln/>
        </p:spPr>
      </p:sp>
      <p:sp>
        <p:nvSpPr>
          <p:cNvPr id="26" name="Text 24"/>
          <p:cNvSpPr/>
          <p:nvPr/>
        </p:nvSpPr>
        <p:spPr>
          <a:xfrm>
            <a:off x="7850743" y="5022175"/>
            <a:ext cx="1674019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Перерасчет за год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850743" y="5311616"/>
            <a:ext cx="59247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 последующим перерасчетом в целом за год и определением суммы налога к доплате (или) уменьшению, подлежащей уплате не позднее </a:t>
            </a:r>
            <a:r>
              <a:rPr lang="en-US" sz="10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22 марта</a:t>
            </a: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следующего года.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721043" y="6160651"/>
            <a:ext cx="298442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Дивиденды (Налоговые агенты)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721043" y="6612493"/>
            <a:ext cx="1318831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Сумма налога на прибыль с дивидендов исчисляется как произведение налоговой базы и налоговой ставки, удерживается и перечисляется в бюджет белорусскими организациями, начислившими дивиденды. Такие белорусские организации признаются налоговыми агентами.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721043" y="7191732"/>
            <a:ext cx="1318831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Срок предоставления декларации – не позднее </a:t>
            </a:r>
            <a:r>
              <a:rPr lang="en-US" sz="10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20-го числа</a:t>
            </a: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месяца, следующего за месяцем, в котором были начислены дивиденды.</a:t>
            </a:r>
            <a:endParaRPr lang="en-US" sz="1050" dirty="0"/>
          </a:p>
        </p:txBody>
      </p:sp>
      <p:sp>
        <p:nvSpPr>
          <p:cNvPr id="31" name="Text 29"/>
          <p:cNvSpPr/>
          <p:nvPr/>
        </p:nvSpPr>
        <p:spPr>
          <a:xfrm>
            <a:off x="721043" y="7452836"/>
            <a:ext cx="1318831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Перечисление в бюджет – не позднее </a:t>
            </a:r>
            <a:r>
              <a:rPr lang="en-US" sz="10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22-го числа</a:t>
            </a: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месяца, следующего за месяцем, в котором были начислены дивиденды.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27555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965479"/>
            <a:ext cx="13230969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ru-RU" sz="3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4. Налоги, относимые на себестоимость продукции.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en-US" sz="39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</a:t>
            </a:r>
            <a:r>
              <a:rPr lang="en-US" sz="3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 недвижимость в Республике Беларусь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3750121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6976"/>
            <a:ext cx="130428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ru-RU" sz="37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4. Налоги, относимые на себестоимость продукции, работ, услуг. Н</a:t>
            </a:r>
            <a:r>
              <a:rPr lang="en-US" sz="37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алог</a:t>
            </a:r>
            <a:r>
              <a:rPr lang="en-US" sz="37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 недвижимость: </a:t>
            </a:r>
            <a:r>
              <a:rPr lang="ru-RU" sz="37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</a:t>
            </a:r>
            <a:r>
              <a:rPr lang="en-US" sz="37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бщие</a:t>
            </a:r>
            <a:r>
              <a:rPr lang="en-US" sz="37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положения и особенности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89" y="2299753"/>
            <a:ext cx="13042821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Плательщиками налога на недвижимость признаются как организации, так и физические лица. Однако законодательство предусматривает ряд существенных особенностей, определяющих субъекта налогообложения в зависимости от характера владения или использования объекта.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3522226"/>
            <a:ext cx="4221956" cy="2900720"/>
          </a:xfrm>
          <a:prstGeom prst="roundRect">
            <a:avLst>
              <a:gd name="adj" fmla="val 3783"/>
            </a:avLst>
          </a:prstGeom>
          <a:solidFill>
            <a:srgbClr val="FCFBF8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499366"/>
            <a:ext cx="4221956" cy="91440"/>
          </a:xfrm>
          <a:prstGeom prst="roundRect">
            <a:avLst>
              <a:gd name="adj" fmla="val 30930"/>
            </a:avLst>
          </a:prstGeom>
          <a:solidFill>
            <a:srgbClr val="1B5F39"/>
          </a:solidFill>
          <a:ln/>
        </p:spPr>
      </p:sp>
      <p:sp>
        <p:nvSpPr>
          <p:cNvPr id="6" name="Shape 4"/>
          <p:cNvSpPr/>
          <p:nvPr/>
        </p:nvSpPr>
        <p:spPr>
          <a:xfrm>
            <a:off x="2621994" y="3239452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1B5F39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91658" y="3408998"/>
            <a:ext cx="226219" cy="22621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05126" y="3993594"/>
            <a:ext cx="236779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Общие плательщики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05126" y="4401383"/>
            <a:ext cx="3799284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 и физические лица, владеющие объектами налогообложения на территории Республики Беларусь.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204222" y="3522226"/>
            <a:ext cx="4221956" cy="2900720"/>
          </a:xfrm>
          <a:prstGeom prst="roundRect">
            <a:avLst>
              <a:gd name="adj" fmla="val 3783"/>
            </a:avLst>
          </a:prstGeom>
          <a:solidFill>
            <a:srgbClr val="FCFBF8"/>
          </a:solidFill>
          <a:ln/>
        </p:spPr>
      </p:sp>
      <p:sp>
        <p:nvSpPr>
          <p:cNvPr id="11" name="Shape 8"/>
          <p:cNvSpPr/>
          <p:nvPr/>
        </p:nvSpPr>
        <p:spPr>
          <a:xfrm>
            <a:off x="5204222" y="3499366"/>
            <a:ext cx="4221956" cy="91440"/>
          </a:xfrm>
          <a:prstGeom prst="roundRect">
            <a:avLst>
              <a:gd name="adj" fmla="val 30930"/>
            </a:avLst>
          </a:prstGeom>
          <a:solidFill>
            <a:srgbClr val="1B5F39"/>
          </a:solidFill>
          <a:ln/>
        </p:spPr>
      </p:sp>
      <p:sp>
        <p:nvSpPr>
          <p:cNvPr id="12" name="Shape 9"/>
          <p:cNvSpPr/>
          <p:nvPr/>
        </p:nvSpPr>
        <p:spPr>
          <a:xfrm>
            <a:off x="7032427" y="3239452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1B5F39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02091" y="3408998"/>
            <a:ext cx="226219" cy="22621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15558" y="3993594"/>
            <a:ext cx="308109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Доверительное управление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5415558" y="4401383"/>
            <a:ext cx="3799284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 объектам, переданным или приобретенным в процессе доверительного управления, плательщиком признается </a:t>
            </a: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вверитель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а не доверительный управляющий.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9614654" y="3522226"/>
            <a:ext cx="4221956" cy="2900720"/>
          </a:xfrm>
          <a:prstGeom prst="roundRect">
            <a:avLst>
              <a:gd name="adj" fmla="val 3783"/>
            </a:avLst>
          </a:prstGeom>
          <a:solidFill>
            <a:srgbClr val="FCFBF8"/>
          </a:solidFill>
          <a:ln/>
        </p:spPr>
      </p:sp>
      <p:sp>
        <p:nvSpPr>
          <p:cNvPr id="17" name="Shape 13"/>
          <p:cNvSpPr/>
          <p:nvPr/>
        </p:nvSpPr>
        <p:spPr>
          <a:xfrm>
            <a:off x="9614654" y="3499366"/>
            <a:ext cx="4221956" cy="91440"/>
          </a:xfrm>
          <a:prstGeom prst="roundRect">
            <a:avLst>
              <a:gd name="adj" fmla="val 30930"/>
            </a:avLst>
          </a:prstGeom>
          <a:solidFill>
            <a:srgbClr val="1B5F39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42859" y="3239452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1B5F39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612523" y="3408998"/>
            <a:ext cx="226219" cy="22621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25990" y="3993594"/>
            <a:ext cx="282166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Бюджетные организации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9825990" y="4401383"/>
            <a:ext cx="3799284" cy="1810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Бюджетные организации, как правило, </a:t>
            </a: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плательщиками не являются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Исключение составляет передача ими зданий и сооружений в аренду или иное возмездное/безвозмездное пользование.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1076563" y="6847046"/>
            <a:ext cx="12760047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Ключевой принцип: определение плательщика часто зависит от того, на чьем балансе находится объект, или от условий договора пользования.</a:t>
            </a:r>
            <a:endParaRPr lang="en-US" sz="1450" dirty="0"/>
          </a:p>
        </p:txBody>
      </p:sp>
      <p:sp>
        <p:nvSpPr>
          <p:cNvPr id="23" name="Shape 18"/>
          <p:cNvSpPr/>
          <p:nvPr/>
        </p:nvSpPr>
        <p:spPr>
          <a:xfrm>
            <a:off x="793790" y="6634996"/>
            <a:ext cx="22860" cy="1027509"/>
          </a:xfrm>
          <a:prstGeom prst="rect">
            <a:avLst/>
          </a:prstGeom>
          <a:solidFill>
            <a:srgbClr val="1B5F39"/>
          </a:solidFill>
          <a:ln/>
        </p:spPr>
      </p:sp>
    </p:spTree>
    <p:extLst>
      <p:ext uri="{BB962C8B-B14F-4D97-AF65-F5344CB8AC3E}">
        <p14:creationId xmlns:p14="http://schemas.microsoft.com/office/powerpoint/2010/main" val="218436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2959"/>
            <a:ext cx="10604540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Особенности плательщиков при аренде и лизинге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728311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Сложности возникают при операциях аренды, лизинга и иных форм пользования. Ниже представлены ключевые сценарии, определяющие плательщика для организаций и индивидуальных предпринимателей.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303770" y="2500670"/>
            <a:ext cx="22860" cy="4915853"/>
          </a:xfrm>
          <a:prstGeom prst="roundRect">
            <a:avLst>
              <a:gd name="adj" fmla="val 117209"/>
            </a:avLst>
          </a:prstGeom>
          <a:solidFill>
            <a:srgbClr val="D6D3CC"/>
          </a:solidFill>
          <a:ln/>
        </p:spPr>
      </p:sp>
      <p:sp>
        <p:nvSpPr>
          <p:cNvPr id="5" name="Shape 3"/>
          <p:cNvSpPr/>
          <p:nvPr/>
        </p:nvSpPr>
        <p:spPr>
          <a:xfrm>
            <a:off x="6802279" y="3289459"/>
            <a:ext cx="535781" cy="22860"/>
          </a:xfrm>
          <a:prstGeom prst="roundRect">
            <a:avLst>
              <a:gd name="adj" fmla="val 117209"/>
            </a:avLst>
          </a:prstGeom>
          <a:solidFill>
            <a:srgbClr val="D6D3CC"/>
          </a:solidFill>
          <a:ln/>
        </p:spPr>
      </p:sp>
      <p:sp>
        <p:nvSpPr>
          <p:cNvPr id="6" name="Shape 4"/>
          <p:cNvSpPr/>
          <p:nvPr/>
        </p:nvSpPr>
        <p:spPr>
          <a:xfrm>
            <a:off x="7248227" y="3233916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1B5F39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2500670"/>
            <a:ext cx="5985629" cy="160055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8" name="Text 6"/>
          <p:cNvSpPr/>
          <p:nvPr/>
        </p:nvSpPr>
        <p:spPr>
          <a:xfrm>
            <a:off x="2877145" y="2679263"/>
            <a:ext cx="372368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Аренда у белорусской организации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2383" y="3065383"/>
            <a:ext cx="5628442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 — организация, у которой объект находится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 балансе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по условиям договора аренды (лизинга) или иного пользования.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292340" y="4504015"/>
            <a:ext cx="535781" cy="22860"/>
          </a:xfrm>
          <a:prstGeom prst="roundRect">
            <a:avLst>
              <a:gd name="adj" fmla="val 117209"/>
            </a:avLst>
          </a:prstGeom>
          <a:solidFill>
            <a:srgbClr val="D6D3CC"/>
          </a:solidFill>
          <a:ln/>
        </p:spPr>
      </p:sp>
      <p:sp>
        <p:nvSpPr>
          <p:cNvPr id="11" name="Shape 9"/>
          <p:cNvSpPr/>
          <p:nvPr/>
        </p:nvSpPr>
        <p:spPr>
          <a:xfrm>
            <a:off x="7248227" y="4448473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1B5F39"/>
          </a:solidFill>
          <a:ln/>
        </p:spPr>
      </p:sp>
      <p:sp>
        <p:nvSpPr>
          <p:cNvPr id="12" name="Shape 10"/>
          <p:cNvSpPr/>
          <p:nvPr/>
        </p:nvSpPr>
        <p:spPr>
          <a:xfrm>
            <a:off x="7850981" y="3572351"/>
            <a:ext cx="5985629" cy="188630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13" name="Text 11"/>
          <p:cNvSpPr/>
          <p:nvPr/>
        </p:nvSpPr>
        <p:spPr>
          <a:xfrm>
            <a:off x="8029575" y="3750945"/>
            <a:ext cx="521493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Аренда у иностранной организации или физлица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029575" y="4137065"/>
            <a:ext cx="5628442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Если арендодатель (иностранная организация без постоянного представительства в РБ или физическое лицо) не является плательщиком, плательщиком признается организация-арендатор (лизингополучатель, ссудополучатель).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802279" y="5482828"/>
            <a:ext cx="535781" cy="22860"/>
          </a:xfrm>
          <a:prstGeom prst="roundRect">
            <a:avLst>
              <a:gd name="adj" fmla="val 117209"/>
            </a:avLst>
          </a:prstGeom>
          <a:solidFill>
            <a:srgbClr val="D6D3CC"/>
          </a:solidFill>
          <a:ln/>
        </p:spPr>
      </p:sp>
      <p:sp>
        <p:nvSpPr>
          <p:cNvPr id="16" name="Shape 14"/>
          <p:cNvSpPr/>
          <p:nvPr/>
        </p:nvSpPr>
        <p:spPr>
          <a:xfrm>
            <a:off x="7248227" y="5427285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1B5F39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790" y="4694039"/>
            <a:ext cx="5985629" cy="160055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8" name="Text 16"/>
          <p:cNvSpPr/>
          <p:nvPr/>
        </p:nvSpPr>
        <p:spPr>
          <a:xfrm>
            <a:off x="3805118" y="4872633"/>
            <a:ext cx="279570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Аренда между физлицами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2383" y="5258753"/>
            <a:ext cx="5628442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сдаче физическими лицами объектов в аренду или иное пользование другим физическим лицам, плательщиком всегда признается физическое лицо —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арендодатель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292340" y="6604635"/>
            <a:ext cx="535781" cy="22860"/>
          </a:xfrm>
          <a:prstGeom prst="roundRect">
            <a:avLst>
              <a:gd name="adj" fmla="val 117209"/>
            </a:avLst>
          </a:prstGeom>
          <a:solidFill>
            <a:srgbClr val="D6D3CC"/>
          </a:solidFill>
          <a:ln/>
        </p:spPr>
      </p:sp>
      <p:sp>
        <p:nvSpPr>
          <p:cNvPr id="21" name="Shape 19"/>
          <p:cNvSpPr/>
          <p:nvPr/>
        </p:nvSpPr>
        <p:spPr>
          <a:xfrm>
            <a:off x="7248227" y="6549092"/>
            <a:ext cx="133945" cy="133945"/>
          </a:xfrm>
          <a:prstGeom prst="roundRect">
            <a:avLst>
              <a:gd name="adj" fmla="val 341334"/>
            </a:avLst>
          </a:prstGeom>
          <a:solidFill>
            <a:srgbClr val="1B5F39"/>
          </a:solidFill>
          <a:ln/>
        </p:spPr>
      </p:sp>
      <p:sp>
        <p:nvSpPr>
          <p:cNvPr id="22" name="Shape 20"/>
          <p:cNvSpPr/>
          <p:nvPr/>
        </p:nvSpPr>
        <p:spPr>
          <a:xfrm>
            <a:off x="7850981" y="5815846"/>
            <a:ext cx="5985629" cy="160055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23" name="Text 21"/>
          <p:cNvSpPr/>
          <p:nvPr/>
        </p:nvSpPr>
        <p:spPr>
          <a:xfrm>
            <a:off x="8029575" y="599444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Лизинг у ИП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029575" y="6380559"/>
            <a:ext cx="5628442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Если ИП берет объект в аренду/лизинг у организации, и объект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находится на балансе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организации-арендодателя, плательщиком становится ИП-арендатор (лизингополучатель).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3143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035" y="454462"/>
            <a:ext cx="7956471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Объекты налогообложения для организаций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61035" y="1216581"/>
            <a:ext cx="13308330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Для организаций объектами налогообложения признаются капитальные строения (их части), машино-места, а также объекты </a:t>
            </a:r>
            <a:r>
              <a:rPr lang="en-US" sz="14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сверхнормативного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ru-RU" sz="1400" dirty="0" smtClean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 err="1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незавершенного</a:t>
            </a:r>
            <a:r>
              <a:rPr lang="en-US" sz="1400" dirty="0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строительства.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61035" y="1770459"/>
            <a:ext cx="424648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Капитальные строения и машино-места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61035" y="2198013"/>
            <a:ext cx="7839789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Являются собственностью или находятся в хозяйственном ведении/оперативном управлении.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61035" y="2487930"/>
            <a:ext cx="7839789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Расположены на территории Республики Беларусь.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61035" y="2777847"/>
            <a:ext cx="7839789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Состоят на учете (находятся на балансе) и подлежат государственной регистрации (в том числе до гос. регистрации).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61035" y="3387447"/>
            <a:ext cx="7839789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Также облагаются объекты, взятые в финансовую аренду (лизинг) у белорусских организаций, если они не числятся на балансе лизингодателей, а также объекты, взятые в аренду у иностранных организаций (без пост. представительства) или физических лиц.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347" y="1789033"/>
            <a:ext cx="4594860" cy="459486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61035" y="6792794"/>
            <a:ext cx="13308330" cy="26194"/>
          </a:xfrm>
          <a:prstGeom prst="rect">
            <a:avLst/>
          </a:prstGeom>
          <a:solidFill>
            <a:srgbClr val="2C2821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035" y="7042071"/>
            <a:ext cx="528839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Сверхнормативное незавершенное строительство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61035" y="7544038"/>
            <a:ext cx="13308330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Объектами налогообложения являются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объекты (здания, сооружения и передаточные устройства) сверхнормативного незавершенного строительства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Это стимулирует организации к своевременному завершению строительных проектов.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581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631" y="458272"/>
            <a:ext cx="9877901" cy="46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Сущность налогов: </a:t>
            </a:r>
            <a:r>
              <a:rPr lang="ru-RU" sz="29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</a:t>
            </a:r>
            <a:r>
              <a:rPr lang="en-US" sz="29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ерераспределение</a:t>
            </a:r>
            <a:r>
              <a:rPr lang="en-US" sz="29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2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ru-RU" sz="29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</a:t>
            </a:r>
            <a:r>
              <a:rPr lang="en-US" sz="29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ринуждение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66631" y="1226939"/>
            <a:ext cx="13297138" cy="387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Сущность налогов выражается в специфических отношениях между государственной властью, хозяйствующими субъектами и отдельными гражданами по поводу </a:t>
            </a:r>
            <a:r>
              <a:rPr lang="en-US" sz="1400" dirty="0">
                <a:solidFill>
                  <a:srgbClr val="FFFFFF"/>
                </a:solidFill>
                <a:highlight>
                  <a:srgbClr val="1B5F39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перераспределения национального дохода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на общегосударственные нужды.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66631" y="2025610"/>
            <a:ext cx="5349716" cy="227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Ключевые характеристики налоговых отношений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66631" y="2456736"/>
            <a:ext cx="7148632" cy="387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Неравноправие сторон: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Государство выступает главным действующим лицом, законодательно устанавливая правила изъятия доходов.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66631" y="2989183"/>
            <a:ext cx="7148632" cy="193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Безвозвратность: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Изъятые средства не подлежат прямому возврату налогоплательщику.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66631" y="3281601"/>
            <a:ext cx="7148632" cy="387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Принуждение: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Налогоплательщики обязаны беспрекословно подчиняться Закону и уплачивать налоги в установленном порядке.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66631" y="3814048"/>
            <a:ext cx="7148632" cy="387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Легальный характер: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Налоги вводятся исключительно в законодательном порядке, обеспечивая их законность.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91540" y="4462820"/>
            <a:ext cx="6923723" cy="581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«Налог можно характеризовать как установленную государством в интересах всего общества форму отчуждения собственности юридических и физических лиц на условиях безвозвратности и принуждения.»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36152" y="4462820"/>
            <a:ext cx="45719" cy="581429"/>
          </a:xfrm>
          <a:prstGeom prst="rect">
            <a:avLst/>
          </a:prstGeom>
          <a:solidFill>
            <a:srgbClr val="1B5F39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532" y="1800047"/>
            <a:ext cx="3738345" cy="373834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85384" y="6390061"/>
            <a:ext cx="13297138" cy="581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Именно эти специфические качества, включая принудительный, но легальный характер, позволяют государству использовать налоги не только в фискальных целях, но и для активного воздействия на деятельность предприятий в целях общественного прогресса, как подчеркивал еще Адам Смит, видя в налогах признак свободы, а не рабства, для тех, кто платит.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24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070" y="543401"/>
            <a:ext cx="7566660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Объекты налогообложения для физических лиц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75070" y="1765816"/>
            <a:ext cx="7566660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Физические лица, включая индивидуальных предпринимателей, уплачивают налог за объекты, расположенные на территории Республики Беларусь, которые находятся в их собственности или пользовании на определенных условиях.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75070" y="2700457"/>
            <a:ext cx="630912" cy="1161098"/>
          </a:xfrm>
          <a:prstGeom prst="roundRect">
            <a:avLst>
              <a:gd name="adj" fmla="val 360066"/>
            </a:avLst>
          </a:prstGeom>
          <a:solidFill>
            <a:srgbClr val="F0EDE6"/>
          </a:solidFill>
          <a:ln/>
        </p:spPr>
      </p:sp>
      <p:sp>
        <p:nvSpPr>
          <p:cNvPr id="7" name="Text 3"/>
          <p:cNvSpPr/>
          <p:nvPr/>
        </p:nvSpPr>
        <p:spPr>
          <a:xfrm>
            <a:off x="7063621" y="2858095"/>
            <a:ext cx="2395180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Объекты в собственности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063621" y="3199090"/>
            <a:ext cx="6778109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Принадлежащие физическим лицам капитальные строения (их части), а также машино-места.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275070" y="4019193"/>
            <a:ext cx="630912" cy="1161098"/>
          </a:xfrm>
          <a:prstGeom prst="roundRect">
            <a:avLst>
              <a:gd name="adj" fmla="val 360066"/>
            </a:avLst>
          </a:prstGeom>
          <a:solidFill>
            <a:srgbClr val="F0EDE6"/>
          </a:solidFill>
          <a:ln/>
        </p:spPr>
      </p:sp>
      <p:sp>
        <p:nvSpPr>
          <p:cNvPr id="11" name="Text 6"/>
          <p:cNvSpPr/>
          <p:nvPr/>
        </p:nvSpPr>
        <p:spPr>
          <a:xfrm>
            <a:off x="7063621" y="4176832"/>
            <a:ext cx="39863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Жилые помещения в финансовом лизинге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063621" y="4517827"/>
            <a:ext cx="6778109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Одноквартирные жилые дома или квартиры, взятые физическим лицом в финансовую аренду (лизинг) по договору, предусматривающему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выкуп предмета лизинга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6275070" y="5337929"/>
            <a:ext cx="630912" cy="1413510"/>
          </a:xfrm>
          <a:prstGeom prst="roundRect">
            <a:avLst>
              <a:gd name="adj" fmla="val 360066"/>
            </a:avLst>
          </a:prstGeom>
          <a:solidFill>
            <a:srgbClr val="F0EDE6"/>
          </a:solidFill>
          <a:ln/>
        </p:spPr>
      </p:sp>
      <p:sp>
        <p:nvSpPr>
          <p:cNvPr id="15" name="Text 9"/>
          <p:cNvSpPr/>
          <p:nvPr/>
        </p:nvSpPr>
        <p:spPr>
          <a:xfrm>
            <a:off x="7063621" y="5495568"/>
            <a:ext cx="243756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Лизинг у ИП (без баланса)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063621" y="5836563"/>
            <a:ext cx="6778109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Объекты, взятые индивидуальными предпринимателями в финансовую аренду (лизинг) у организаций, если по условиям договора они не находятся на балансе организаций-лизингодателей.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6275070" y="6928842"/>
            <a:ext cx="7566660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Это обеспечивает широкий охват объектов, используемых в предпринимательской деятельности или потенциально имеющих коммерческую ценность, даже если право собственности еще не перешло.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3167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941"/>
            <a:ext cx="13042821" cy="1116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Налоговые льготы: Освобождение от налога на недвижимость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2141458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Налоговое законодательство предусматривает ряд освобождений от налога на недвижимость, направленных на поддержку социально значимых сфер, исторического наследия и стимулирование инвестиций.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3790" y="3672840"/>
            <a:ext cx="22683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Социальные объекты</a:t>
            </a:r>
            <a:endParaRPr lang="en-US" b="1" dirty="0"/>
          </a:p>
        </p:txBody>
      </p:sp>
      <p:sp>
        <p:nvSpPr>
          <p:cNvPr id="6" name="Text 3"/>
          <p:cNvSpPr/>
          <p:nvPr/>
        </p:nvSpPr>
        <p:spPr>
          <a:xfrm>
            <a:off x="793790" y="4058960"/>
            <a:ext cx="640973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Объекты, используемые в сферах </a:t>
            </a:r>
            <a:r>
              <a:rPr lang="en-US" sz="1600" dirty="0">
                <a:solidFill>
                  <a:srgbClr val="2C2821"/>
                </a:solidFill>
                <a:highlight>
                  <a:srgbClr val="FAF9F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образования и здравоохранения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классифицируемые в соответствии с законодательством как здания для целей определения нормативных сроков службы основных средств.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26762" y="3672840"/>
            <a:ext cx="3760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Спортивные и культурные объекты</a:t>
            </a:r>
            <a:endParaRPr lang="en-US" b="1" dirty="0"/>
          </a:p>
        </p:txBody>
      </p:sp>
      <p:sp>
        <p:nvSpPr>
          <p:cNvPr id="9" name="Text 5"/>
          <p:cNvSpPr/>
          <p:nvPr/>
        </p:nvSpPr>
        <p:spPr>
          <a:xfrm>
            <a:off x="7426762" y="4058960"/>
            <a:ext cx="6409849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Физкультурно-спортивные сооружения, включенные в реестр, а также объекты организаций культуры, санаторно-курортных и оздоровительных организаций.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93790" y="6032421"/>
            <a:ext cx="423255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Общественные объединения инвалидов</a:t>
            </a:r>
            <a:endParaRPr lang="en-US" b="1" dirty="0"/>
          </a:p>
        </p:txBody>
      </p:sp>
      <p:sp>
        <p:nvSpPr>
          <p:cNvPr id="12" name="Text 7"/>
          <p:cNvSpPr/>
          <p:nvPr/>
        </p:nvSpPr>
        <p:spPr>
          <a:xfrm>
            <a:off x="793790" y="6418540"/>
            <a:ext cx="640973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Объекты обложения организаций (и их подразделений)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Белорусского общества инвалидов, глухих и товарищества инвалидов по зрению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при условии, что численность инвалидов составляет не менее 50% от списочной численности.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426762" y="6032421"/>
            <a:ext cx="340721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Историко-культурные ценности</a:t>
            </a:r>
            <a:endParaRPr lang="en-US" b="1" dirty="0"/>
          </a:p>
        </p:txBody>
      </p:sp>
      <p:sp>
        <p:nvSpPr>
          <p:cNvPr id="15" name="Text 9"/>
          <p:cNvSpPr/>
          <p:nvPr/>
        </p:nvSpPr>
        <p:spPr>
          <a:xfrm>
            <a:off x="7426762" y="6418540"/>
            <a:ext cx="6409849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Здания и сооружения, признанные материальными историко-культурными ценностями и включенные в Государственный список, при условии соблюдения законодательства об охране наследия.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2287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6537"/>
            <a:ext cx="891813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Дополнительные льготы и налоговая база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781889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Продолжение перечня льгот, включая специфические категории, и порядок определения налоговой базы для разных </a:t>
            </a:r>
            <a:r>
              <a:rPr lang="en-US" sz="16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категорий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ru-RU" sz="1600" dirty="0" smtClean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600" dirty="0" err="1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плательщиков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44709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Иные освобождения</a:t>
            </a:r>
            <a:endParaRPr lang="en-US" sz="2400" b="1" dirty="0"/>
          </a:p>
        </p:txBody>
      </p:sp>
      <p:sp>
        <p:nvSpPr>
          <p:cNvPr id="5" name="Text 3"/>
          <p:cNvSpPr/>
          <p:nvPr/>
        </p:nvSpPr>
        <p:spPr>
          <a:xfrm>
            <a:off x="793790" y="2960489"/>
            <a:ext cx="630352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Здания и сооружения,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законсервированные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в порядке, установленном Советом Министров.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3594497"/>
            <a:ext cx="630352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Объекты, предназначенные для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охраны окружающей среды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и улучшения экологической обстановки (по перечню Президента).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4598253"/>
            <a:ext cx="6303526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Впервые введенные в действие капитальные строения организаций в течение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одного года с даты их приемки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в эксплуатацию (за исключением объектов, построенных с превышением сроков).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01588" y="5887760"/>
            <a:ext cx="6303526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Объекты государственного жилищного фонда и жилищного фонда негосударственных организаций (за исключением не используемых для проживания жилых домов/помещений).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40704" y="2447092"/>
            <a:ext cx="372963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Определение налоговой базы</a:t>
            </a:r>
            <a:endParaRPr lang="en-US" sz="2400" b="1" dirty="0"/>
          </a:p>
        </p:txBody>
      </p:sp>
      <p:sp>
        <p:nvSpPr>
          <p:cNvPr id="10" name="Shape 8"/>
          <p:cNvSpPr/>
          <p:nvPr/>
        </p:nvSpPr>
        <p:spPr>
          <a:xfrm>
            <a:off x="7540704" y="2982754"/>
            <a:ext cx="6303526" cy="3561398"/>
          </a:xfrm>
          <a:prstGeom prst="roundRect">
            <a:avLst>
              <a:gd name="adj" fmla="val 7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548323" y="2990374"/>
            <a:ext cx="6607063" cy="8010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7727037" y="3105150"/>
            <a:ext cx="278308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 (кап. строения)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874931" y="3105150"/>
            <a:ext cx="278308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Остаточная стоимость (по данным бухгалтерского учета).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548324" y="3791426"/>
            <a:ext cx="6288286" cy="10868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727037" y="3906203"/>
            <a:ext cx="278308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 (сверхнорм. незаверш.)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874931" y="3906203"/>
            <a:ext cx="2783086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Стоимость, определяемая суммированием прямых и косвенных затрат.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548324" y="4878229"/>
            <a:ext cx="6288286" cy="16583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727037" y="4993005"/>
            <a:ext cx="278308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Физические лица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874931" y="4993005"/>
            <a:ext cx="2783086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Исходя из оценки, принадлежащих им объектов, порядок которой утверждается Президентом Республики Беларусь.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40704" y="6745010"/>
            <a:ext cx="630352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Точное определение налоговой базы критически важно для корректного расчета налога и минимизации рисков.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322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1981"/>
            <a:ext cx="969144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Порядок исчисления и корректировки налога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89" y="1317435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Налоговым периодом признается календарный год. Исчисление налога производится с учетом возникновения и </a:t>
            </a:r>
            <a:endParaRPr lang="ru-RU" dirty="0" smtClean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dirty="0" err="1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прекращения</a:t>
            </a:r>
            <a:r>
              <a:rPr lang="en-US" dirty="0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прав на объекты.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93790" y="2080974"/>
            <a:ext cx="419171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Исчисление для физических лиц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2683669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Годовая сумма исчисляется налоговым органом ежегодно на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 января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каждого налогового периода.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93790" y="3031927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возникновении объекта в течение года налог исчисляется с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1-го числа месяца, следующего за </a:t>
            </a:r>
            <a:r>
              <a:rPr lang="en-US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возникновением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ru-RU" b="1" dirty="0" smtClean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b="1" dirty="0" err="1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права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93790" y="3584239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отчуждении объекта налог исчисляется за период фактического нахождения в собственности,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включая месяц, в котором прекращается право собственности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93790" y="4241848"/>
            <a:ext cx="13042821" cy="29885"/>
          </a:xfrm>
          <a:prstGeom prst="rect">
            <a:avLst/>
          </a:prstGeom>
          <a:solidFill>
            <a:srgbClr val="2C2821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93790" y="4539615"/>
            <a:ext cx="41855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Корректировка для организаций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93790" y="5142309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Налоговая база рассчитывается на 1 января. При изменении состава облагаемых объектов (льготы, поступление/выбытие) сумма налога подлежит корректировке.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52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5008" y="2873573"/>
            <a:ext cx="8953995" cy="2439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400"/>
              </a:lnSpc>
              <a:buNone/>
            </a:pPr>
            <a:r>
              <a:rPr lang="ru-RU" sz="51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Отчисления в </a:t>
            </a:r>
            <a:r>
              <a:rPr lang="en-US" sz="51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Фонд</a:t>
            </a:r>
            <a:r>
              <a:rPr lang="en-US" sz="51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5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социальной защиты населения (ФСЗН)</a:t>
            </a:r>
            <a:endParaRPr lang="en-US" sz="5100" dirty="0"/>
          </a:p>
        </p:txBody>
      </p:sp>
    </p:spTree>
    <p:extLst>
      <p:ext uri="{BB962C8B-B14F-4D97-AF65-F5344CB8AC3E}">
        <p14:creationId xmlns:p14="http://schemas.microsoft.com/office/powerpoint/2010/main" val="1709158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7705"/>
            <a:ext cx="1286815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Экономическая сущность и источники формирования ФСЗН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603058"/>
            <a:ext cx="1304282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Экономическая сущность ФСЗН отражена в его названии: это фонд, предназначенный для аккумулирования средств с целью обеспечения социальной защиты населения. Его формирование базируется на принципе солидарности поколений и включает разнообразные финансовые источники.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777722" y="3283625"/>
            <a:ext cx="348329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Взносы застрахованных граждан</a:t>
            </a:r>
            <a:endParaRPr lang="en-US" sz="2000" b="1" dirty="0"/>
          </a:p>
        </p:txBody>
      </p:sp>
      <p:sp>
        <p:nvSpPr>
          <p:cNvPr id="5" name="Text 3"/>
          <p:cNvSpPr/>
          <p:nvPr/>
        </p:nvSpPr>
        <p:spPr>
          <a:xfrm>
            <a:off x="793790" y="3669744"/>
            <a:ext cx="4467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Основной и самый значимый источник доходов Фонда.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15" y="2661166"/>
            <a:ext cx="4108371" cy="410837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33649" y="3967877"/>
            <a:ext cx="251103" cy="2511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69385" y="2778919"/>
            <a:ext cx="4467225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Ассигнования из республиканского бюджета</a:t>
            </a:r>
            <a:endParaRPr lang="en-US" sz="2000" b="1" dirty="0"/>
          </a:p>
        </p:txBody>
      </p:sp>
      <p:sp>
        <p:nvSpPr>
          <p:cNvPr id="9" name="Text 5"/>
          <p:cNvSpPr/>
          <p:nvPr/>
        </p:nvSpPr>
        <p:spPr>
          <a:xfrm>
            <a:off x="9369385" y="3444002"/>
            <a:ext cx="4467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Государственная поддержка для обеспечения устойчивости системы.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015" y="2661166"/>
            <a:ext cx="4108371" cy="410837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516416" y="3583543"/>
            <a:ext cx="251103" cy="2511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26573" y="4518898"/>
            <a:ext cx="2760464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Доходы от капитализации</a:t>
            </a:r>
            <a:endParaRPr lang="en-US" sz="2000" b="1" dirty="0"/>
          </a:p>
        </p:txBody>
      </p:sp>
      <p:sp>
        <p:nvSpPr>
          <p:cNvPr id="13" name="Text 7"/>
          <p:cNvSpPr/>
          <p:nvPr/>
        </p:nvSpPr>
        <p:spPr>
          <a:xfrm>
            <a:off x="9726573" y="4905018"/>
            <a:ext cx="411003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Прибыль от инвестирования временно свободных средств Фонда.</a:t>
            </a:r>
            <a:endParaRPr lang="en-US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015" y="2661166"/>
            <a:ext cx="4108371" cy="4108371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247459" y="4589740"/>
            <a:ext cx="251103" cy="25110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369385" y="5979914"/>
            <a:ext cx="306133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Безвозмездные поступления</a:t>
            </a:r>
            <a:endParaRPr lang="en-US" sz="2000" b="1" dirty="0"/>
          </a:p>
        </p:txBody>
      </p:sp>
      <p:sp>
        <p:nvSpPr>
          <p:cNvPr id="17" name="Text 9"/>
          <p:cNvSpPr/>
          <p:nvPr/>
        </p:nvSpPr>
        <p:spPr>
          <a:xfrm>
            <a:off x="9369385" y="6366034"/>
            <a:ext cx="446722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Различные целевые и внебюджетные средства.</a:t>
            </a:r>
            <a:endParaRPr lang="en-US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1015" y="2661166"/>
            <a:ext cx="4108371" cy="4108371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16416" y="5595818"/>
            <a:ext cx="251103" cy="25110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3028236" y="5471755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Иные поступления</a:t>
            </a:r>
            <a:endParaRPr lang="en-US" sz="2000" b="1" dirty="0"/>
          </a:p>
        </p:txBody>
      </p:sp>
      <p:sp>
        <p:nvSpPr>
          <p:cNvPr id="21" name="Text 11"/>
          <p:cNvSpPr/>
          <p:nvPr/>
        </p:nvSpPr>
        <p:spPr>
          <a:xfrm>
            <a:off x="793790" y="5857875"/>
            <a:ext cx="4467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Прочие доходы, предусмотренные законодательством.</a:t>
            </a:r>
            <a:endParaRPr lang="en-US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1015" y="2661166"/>
            <a:ext cx="4108371" cy="4108371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333649" y="5211485"/>
            <a:ext cx="251103" cy="251103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793790" y="6970395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Обязательные страховые взносы граждан и организаций являются фундаментом всей системы. Эти взносы структурированы и подразделяются на две основные категории, направленные на финансирование различных видов выплат.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30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12564"/>
            <a:ext cx="6039207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Направления расходования средств ФСЗН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745569" y="1133475"/>
            <a:ext cx="13139261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Средства, поступающие в Фонд, строго целевые и расходуются на обеспечение гарантированных государством социальных выплат. </a:t>
            </a:r>
            <a:endParaRPr lang="ru-RU" sz="1200" dirty="0" smtClean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200" dirty="0" err="1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Расходование</a:t>
            </a:r>
            <a:r>
              <a:rPr lang="en-US" sz="1200" dirty="0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делится на две ключевые области: пенсионное и социальное страхование.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45569" y="2099606"/>
            <a:ext cx="214217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Пенсионное страхование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67439" y="269568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Выплата пенсий по достижении пенсионного возраста.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67439" y="293190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Выплата пенсий по инвалидности.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67439" y="316812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Выплата пенсий по случаю потери кормильца.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67439" y="3470901"/>
            <a:ext cx="6421874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Цель: Обеспечение стабильного дохода гражданам после прекращения трудовой деятельности или в случае утраты трудоспособности/кормильца.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470577" y="2099606"/>
            <a:ext cx="2139791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Социальное страхование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7292447" y="269568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Пособия по временной нетрудоспособности (больничные).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292447" y="293190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Пособия по беременности и родам.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92447" y="316812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Пособия в связи с рождением ребенка и уходом за ним до трех лет.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7292447" y="340434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Один свободный от работы день в месяц для родителей детей-инвалидов (до 18 лет).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92447" y="3640565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Пособия на погребение (в случае смерти застрахованного или члена его семьи).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7292447" y="3943341"/>
            <a:ext cx="642187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Цель: Компенсация утраченного заработка и поддержка семей в периоды социальных рисков.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0124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644"/>
            <a:ext cx="13042821" cy="1054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Плательщики обязательных страховых взносов: Категория 1 - Работодатели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2163128"/>
            <a:ext cx="1304282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Работодатели несут основную ответственность за своевременное и полное начисление, удержание и перечисление взносов в ФСЗН как за себя, так и за своих работников. Это ключевая группа плательщиков, обеспечивающая функционирование системы.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2892743"/>
            <a:ext cx="6437114" cy="2333268"/>
          </a:xfrm>
          <a:prstGeom prst="roundRect">
            <a:avLst>
              <a:gd name="adj" fmla="val 108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915603"/>
            <a:ext cx="6391394" cy="506016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85843" y="3042047"/>
            <a:ext cx="253008" cy="2530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5242" y="3590211"/>
            <a:ext cx="396216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Юридические лица и их подразделения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85242" y="3954899"/>
            <a:ext cx="6054209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Включая иностранные юридические лица, осуществляющие деятельность на территории Республики Беларусь, их филиалы и представительства.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399496" y="2892743"/>
            <a:ext cx="6437114" cy="2333268"/>
          </a:xfrm>
          <a:prstGeom prst="roundRect">
            <a:avLst>
              <a:gd name="adj" fmla="val 108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22356" y="2915603"/>
            <a:ext cx="6391394" cy="506016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491549" y="3042047"/>
            <a:ext cx="253008" cy="25300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0949" y="3590211"/>
            <a:ext cx="578739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Индивидуальные предприниматели и частные нотариусы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590949" y="3954899"/>
            <a:ext cx="6054209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 условии, что они предоставляют работу другим гражданам по трудовым или гражданско-правовым договорам (на оказание услуг, выполнение работ, создание объектов интеллектуальной собственности).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793790" y="5394603"/>
            <a:ext cx="6437114" cy="2063353"/>
          </a:xfrm>
          <a:prstGeom prst="roundRect">
            <a:avLst>
              <a:gd name="adj" fmla="val 1226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16650" y="5417463"/>
            <a:ext cx="6391394" cy="506016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85843" y="5543907"/>
            <a:ext cx="253008" cy="25300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242" y="6092071"/>
            <a:ext cx="319301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Физические лица-работодатели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985242" y="6456759"/>
            <a:ext cx="6054209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Граждане, предоставляющие работу другим лицам по трудовым договорам.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7399496" y="5394603"/>
            <a:ext cx="6437114" cy="2063353"/>
          </a:xfrm>
          <a:prstGeom prst="roundRect">
            <a:avLst>
              <a:gd name="adj" fmla="val 1226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22356" y="5417463"/>
            <a:ext cx="6391394" cy="506016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91549" y="5543907"/>
            <a:ext cx="253008" cy="25300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90949" y="6092071"/>
            <a:ext cx="328505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Организации на основе членства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7590949" y="6456759"/>
            <a:ext cx="6054209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Юридические лица, предоставляющие работу на основе членства (участия) в юридических лицах любых организационно-правовых форм, например, члены Наблюдательных советов хозяйственных обществ.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426267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743"/>
            <a:ext cx="125914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Объект начисления обязательных страховых взносов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2165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База для начисления взносов различается в зависимости от категории плательщика, но общим принципом является начисление на выплаты, представляющие собой доход или компенсацию за труд.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679978"/>
            <a:ext cx="13042821" cy="3886557"/>
          </a:xfrm>
          <a:prstGeom prst="roundRect">
            <a:avLst>
              <a:gd name="adj" fmla="val 7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687598"/>
            <a:ext cx="13027581" cy="1205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2814280"/>
            <a:ext cx="35077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Работодатели и работающие граждане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911923" y="2814280"/>
            <a:ext cx="871870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Выплаты всех видов (денежных и/или натуральных), начисленные в пользу работающих граждан по всем основаниям. Имеется ограничение: не выше пятикратной величины средней заработной платы работников в республике за предшествующий месяц.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3893582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99887" y="4020264"/>
            <a:ext cx="35077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Самостоятельно уплачивающие лица (Кат. 3)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911923" y="4020264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Определяемый ими самими доход.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01410" y="4782026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99887" y="4908709"/>
            <a:ext cx="35077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Белгосстрах (ежемесячная страховая выплата)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911923" y="4908709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Минимальная заработная плата, установленная и проиндексированная в месяце уплаты взносов.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5670471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99887" y="5797153"/>
            <a:ext cx="35077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Белгосстрах (доплата или пособие по ВН)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911923" y="5797153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Начисленные доплата до среднемесячного заработка или страховое пособие по временной нетрудоспособности.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93790" y="678977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Важно отметить, что в состав облагаемых выплат не включаются виды выплат, предусмотренные специальным перечнем, утверждаемым Советом Министров Республики Беларусь.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389000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2363"/>
            <a:ext cx="8984099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Перечень выплат, не облагаемых взносами в ФСЗН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75197"/>
            <a:ext cx="130428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Законодательством установлен четкий перечень выплат, на которые не начисляются обязательные страховые взносы. Это, как правило, выплаты компенсационного характера, государственные пособия и средства, направленные на социальную защиту и улучшение условий труда работников.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218849"/>
            <a:ext cx="334923" cy="334923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3"/>
          <p:cNvSpPr/>
          <p:nvPr/>
        </p:nvSpPr>
        <p:spPr>
          <a:xfrm>
            <a:off x="849570" y="2246709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277541" y="2269927"/>
            <a:ext cx="3219688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Государственные пособия и награды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277541" y="2591753"/>
            <a:ext cx="125590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Денежные выплаты, связанные с награждением государственными наградами, премии, стипендии, гранты, выплачиваемые за счет средств республиканского бюджета и государственного социального страхования.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93790" y="3365659"/>
            <a:ext cx="334923" cy="334923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7"/>
          <p:cNvSpPr/>
          <p:nvPr/>
        </p:nvSpPr>
        <p:spPr>
          <a:xfrm>
            <a:off x="849570" y="3393519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277541" y="3416737"/>
            <a:ext cx="3562826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Компенсационные и выходные выплаты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277541" y="3738563"/>
            <a:ext cx="125590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Выходное пособие при прекращении трудового договора (контракта) и компенсации для возмещения затрат, связанных с выполнением трудовых обязанностей (согласно Трудовому кодексу).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93790" y="4512469"/>
            <a:ext cx="334923" cy="334923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3" name="Text 11"/>
          <p:cNvSpPr/>
          <p:nvPr/>
        </p:nvSpPr>
        <p:spPr>
          <a:xfrm>
            <a:off x="849570" y="4540329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277541" y="4563547"/>
            <a:ext cx="329779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Затраты работодателя на работников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1277541" y="4885373"/>
            <a:ext cx="125590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Средства, направленные на обеспечение СИЗ, лечебно-профилактическое питание, повышение квалификации, путевки для детей, медицинские осмотры и помощь, поощрения за участие в спорте, а также на строительство/покупку жилья для нуждающихся.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793790" y="5659279"/>
            <a:ext cx="334923" cy="334923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7" name="Text 15"/>
          <p:cNvSpPr/>
          <p:nvPr/>
        </p:nvSpPr>
        <p:spPr>
          <a:xfrm>
            <a:off x="849570" y="5687139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277541" y="5710357"/>
            <a:ext cx="2857976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Страховые взносы работодателя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1277541" y="6032183"/>
            <a:ext cx="125590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Суммы, уплачиваемые работодателем по обязательному государственному личному страхованию, а также по договорам добровольного страхования (жизни, дополнительной пенсии, медицинских расходов — при соблюдении условий).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93790" y="6806089"/>
            <a:ext cx="334923" cy="334923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21" name="Text 19"/>
          <p:cNvSpPr/>
          <p:nvPr/>
        </p:nvSpPr>
        <p:spPr>
          <a:xfrm>
            <a:off x="849570" y="6833949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277541" y="6857167"/>
            <a:ext cx="485775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Выплаты по несчастным случаям и профзаболеваниям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1277541" y="7178993"/>
            <a:ext cx="1255907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Доплата до среднемесячного заработка при переводе на более легкую работу и пособие по временной нетрудоспособности в связи с </a:t>
            </a:r>
            <a:endParaRPr lang="ru-RU" sz="1400" dirty="0" smtClean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 err="1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производственной</a:t>
            </a:r>
            <a:r>
              <a:rPr lang="en-US" sz="1400" dirty="0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травмой.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2537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3084"/>
            <a:ext cx="9200198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Триединая</a:t>
            </a: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7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</a:t>
            </a:r>
            <a:r>
              <a:rPr lang="en-US" sz="37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рирода</a:t>
            </a:r>
            <a:r>
              <a:rPr lang="en-US" sz="37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</a:t>
            </a:r>
            <a:r>
              <a:rPr lang="en-US" sz="37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алоговых</a:t>
            </a:r>
            <a:r>
              <a:rPr lang="en-US" sz="37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</a:t>
            </a:r>
            <a:r>
              <a:rPr lang="en-US" sz="37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ункций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829276"/>
            <a:ext cx="130428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Современные налоги выполняют три ключевые функции, каждая из которых имеет решающее значение для функционирования государства и регулирования экономики.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644735"/>
            <a:ext cx="4221956" cy="3906203"/>
          </a:xfrm>
          <a:prstGeom prst="roundRect">
            <a:avLst>
              <a:gd name="adj" fmla="val 280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644735"/>
            <a:ext cx="91440" cy="3906203"/>
          </a:xfrm>
          <a:prstGeom prst="roundRect">
            <a:avLst>
              <a:gd name="adj" fmla="val 30930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1073706" y="2856071"/>
            <a:ext cx="292143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Фискальная функция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73706" y="3322558"/>
            <a:ext cx="3730704" cy="2715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Выступает в качестве первоначальной, являясь причиной возникновения налогов. Ее задача — обеспечение мобилизации средств и </a:t>
            </a:r>
            <a:r>
              <a:rPr lang="en-US" sz="145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формирование доходов государства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создавая материальную основу для всей государственной политики. Без ее реализации невозможны и другие функции.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5204222" y="2644735"/>
            <a:ext cx="4221956" cy="3906203"/>
          </a:xfrm>
          <a:prstGeom prst="roundRect">
            <a:avLst>
              <a:gd name="adj" fmla="val 280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1362" y="2644735"/>
            <a:ext cx="91440" cy="3906203"/>
          </a:xfrm>
          <a:prstGeom prst="roundRect">
            <a:avLst>
              <a:gd name="adj" fmla="val 30930"/>
            </a:avLst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5484138" y="2856071"/>
            <a:ext cx="3298865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Регулирующая функция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84138" y="3322558"/>
            <a:ext cx="3730704" cy="3017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Состоит в способности налогов воздействовать на развитие экономики, обеспечивая ей устойчивый рост и устраняя возникающие диспропорции. Регулирование достигается путем изменения нормы изъятия доходов, повышения/понижения общего уровня налогообложения или предоставления </a:t>
            </a:r>
            <a:r>
              <a:rPr lang="en-US" sz="145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налоговых льгот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поощряющих деловую активность.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9614654" y="2644735"/>
            <a:ext cx="4221956" cy="3906203"/>
          </a:xfrm>
          <a:prstGeom prst="roundRect">
            <a:avLst>
              <a:gd name="adj" fmla="val 280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1794" y="2644735"/>
            <a:ext cx="91440" cy="3906203"/>
          </a:xfrm>
          <a:prstGeom prst="roundRect">
            <a:avLst>
              <a:gd name="adj" fmla="val 30930"/>
            </a:avLst>
          </a:prstGeom>
          <a:solidFill>
            <a:srgbClr val="1B5F39"/>
          </a:solidFill>
          <a:ln/>
        </p:spPr>
      </p:sp>
      <p:sp>
        <p:nvSpPr>
          <p:cNvPr id="14" name="Text 12"/>
          <p:cNvSpPr/>
          <p:nvPr/>
        </p:nvSpPr>
        <p:spPr>
          <a:xfrm>
            <a:off x="9894570" y="2856071"/>
            <a:ext cx="3559016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Стимулирующая функция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94570" y="3322558"/>
            <a:ext cx="3730704" cy="3017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Ориентирует налоговый механизм на стимулирование налогоплательщика к определенным действиям (например, инвестициям или инновациям). Государство готово допустить временную потерю части средств (отсрочки, налоговые каникулы) ради создания </a:t>
            </a:r>
            <a:r>
              <a:rPr lang="en-US" sz="145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стимулов для развития приоритетных отраслей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и экономического прогресса.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93790" y="6762988"/>
            <a:ext cx="130428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Сложность эффективной налоговой системы заключается в поиске оптимального баланса между этими тремя взаимосвязанными функциями, где фискальная функция служит базисом, а регулирующая и стимулирующая – инструментами развития.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2073130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1660"/>
            <a:ext cx="8482251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Размеры обязательных страховых взносов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766054"/>
            <a:ext cx="1304282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Размеры взносов четко регламентированы и зависят от их целевого назначения (пенсионное или социальное страхование) и </a:t>
            </a:r>
            <a:endParaRPr lang="ru-RU" sz="1600" dirty="0" smtClean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600" dirty="0" err="1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категории</a:t>
            </a:r>
            <a:r>
              <a:rPr lang="en-US" sz="1600" dirty="0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плательщика.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394347"/>
            <a:ext cx="423088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Взносы на пенсионное страхование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793790" y="2900363"/>
            <a:ext cx="6315670" cy="3262789"/>
          </a:xfrm>
          <a:prstGeom prst="roundRect">
            <a:avLst>
              <a:gd name="adj" fmla="val 7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907983"/>
            <a:ext cx="6300430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70121" y="3016806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Работодатели (общий)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24087" y="3016806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28%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1410" y="3395543"/>
            <a:ext cx="6300430" cy="7574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70121" y="3504367"/>
            <a:ext cx="280916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Работодатели (сельхозпроизводство)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124087" y="3504367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24%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01410" y="4153019"/>
            <a:ext cx="6300430" cy="7574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70121" y="4261842"/>
            <a:ext cx="280916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Потребительские, садоводческие, общественные объединения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124087" y="4261842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5%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01410" y="4910495"/>
            <a:ext cx="6300430" cy="7574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70121" y="5019318"/>
            <a:ext cx="280916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Самостоятельно уплачивающие лица, Белгосстрах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124087" y="5019318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29%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1410" y="5667970"/>
            <a:ext cx="6300430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70121" y="5776793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Работающие граждане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24087" y="5776793"/>
            <a:ext cx="280916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1%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93790" y="6352937"/>
            <a:ext cx="6315670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Важное исключение: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Работодатели освобождаются от уплаты взносов на пенсионное страхование в части выплат, начисленных в пользу работающих граждан, являющихся инвалидами I и II группы.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28560" y="2394347"/>
            <a:ext cx="4491871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Взносы по социальному страхованию</a:t>
            </a:r>
            <a:endParaRPr lang="en-US" sz="24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60" y="2900363"/>
            <a:ext cx="5368290" cy="2638306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7528560" y="5569148"/>
            <a:ext cx="168593" cy="168593"/>
          </a:xfrm>
          <a:prstGeom prst="roundRect">
            <a:avLst>
              <a:gd name="adj" fmla="val 10847"/>
            </a:avLst>
          </a:prstGeom>
          <a:solidFill>
            <a:srgbClr val="113C24"/>
          </a:solidFill>
          <a:ln/>
        </p:spPr>
      </p:sp>
      <p:sp>
        <p:nvSpPr>
          <p:cNvPr id="25" name="Text 22"/>
          <p:cNvSpPr/>
          <p:nvPr/>
        </p:nvSpPr>
        <p:spPr>
          <a:xfrm>
            <a:off x="7758113" y="5569149"/>
            <a:ext cx="2378393" cy="368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Работодатели и Самостоятель...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288905" y="5569148"/>
            <a:ext cx="168593" cy="168593"/>
          </a:xfrm>
          <a:prstGeom prst="roundRect">
            <a:avLst>
              <a:gd name="adj" fmla="val 10847"/>
            </a:avLst>
          </a:prstGeom>
          <a:solidFill>
            <a:srgbClr val="36BD71"/>
          </a:solidFill>
          <a:ln/>
        </p:spPr>
      </p:sp>
      <p:sp>
        <p:nvSpPr>
          <p:cNvPr id="27" name="Text 24"/>
          <p:cNvSpPr/>
          <p:nvPr/>
        </p:nvSpPr>
        <p:spPr>
          <a:xfrm>
            <a:off x="10518458" y="5569148"/>
            <a:ext cx="1844993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Работающие граждане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528560" y="6403063"/>
            <a:ext cx="6315670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Размер обязательных страховых взносов по социальному страхованию для большинства плательщиков (работодателей, самостоятельно уплачивающих лиц) составляет </a:t>
            </a:r>
            <a:r>
              <a:rPr lang="en-US" sz="1600" dirty="0">
                <a:solidFill>
                  <a:srgbClr val="FFFFFF"/>
                </a:solidFill>
                <a:highlight>
                  <a:srgbClr val="1B5F39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6 процентов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3122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9388"/>
            <a:ext cx="718554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Сроки и порядок уплаты и отчетности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633061"/>
            <a:ext cx="130428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Для обеспечения прозрачности и контроля за движением средств ведется персонифицированный учет. Сроки уплаты взносов зависят от формы занятости и организационно-правовой формы плательщика.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4218980"/>
            <a:ext cx="13042821" cy="22860"/>
          </a:xfrm>
          <a:prstGeom prst="roundRect">
            <a:avLst>
              <a:gd name="adj" fmla="val 104186"/>
            </a:avLst>
          </a:prstGeom>
          <a:solidFill>
            <a:srgbClr val="D6D3CC"/>
          </a:solidFill>
          <a:ln/>
        </p:spPr>
      </p:sp>
      <p:sp>
        <p:nvSpPr>
          <p:cNvPr id="5" name="Shape 3"/>
          <p:cNvSpPr/>
          <p:nvPr/>
        </p:nvSpPr>
        <p:spPr>
          <a:xfrm>
            <a:off x="3331369" y="3742730"/>
            <a:ext cx="22860" cy="476250"/>
          </a:xfrm>
          <a:prstGeom prst="roundRect">
            <a:avLst>
              <a:gd name="adj" fmla="val 104186"/>
            </a:avLst>
          </a:prstGeom>
          <a:solidFill>
            <a:srgbClr val="D6D3CC"/>
          </a:solidFill>
          <a:ln/>
        </p:spPr>
      </p:sp>
      <p:sp>
        <p:nvSpPr>
          <p:cNvPr id="6" name="Shape 4"/>
          <p:cNvSpPr/>
          <p:nvPr/>
        </p:nvSpPr>
        <p:spPr>
          <a:xfrm>
            <a:off x="3283268" y="4159448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1B5F39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2319814"/>
            <a:ext cx="5098018" cy="1575292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6"/>
          <p:cNvSpPr/>
          <p:nvPr/>
        </p:nvSpPr>
        <p:spPr>
          <a:xfrm>
            <a:off x="1509236" y="2478524"/>
            <a:ext cx="366712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Работодатели (по трудовым договорам)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52500" y="2821781"/>
            <a:ext cx="478059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Уплата не позднее установленного дня выплаты заработной платы за истекший месяц, но не позднее 20-го числа месяца, следующего за отчетным кварталом.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5979557" y="4218980"/>
            <a:ext cx="22860" cy="476250"/>
          </a:xfrm>
          <a:prstGeom prst="roundRect">
            <a:avLst>
              <a:gd name="adj" fmla="val 104186"/>
            </a:avLst>
          </a:prstGeom>
          <a:solidFill>
            <a:srgbClr val="D6D3CC"/>
          </a:solidFill>
          <a:ln/>
        </p:spPr>
      </p:sp>
      <p:sp>
        <p:nvSpPr>
          <p:cNvPr id="11" name="Shape 9"/>
          <p:cNvSpPr/>
          <p:nvPr/>
        </p:nvSpPr>
        <p:spPr>
          <a:xfrm>
            <a:off x="5931456" y="4159448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1B5F39"/>
          </a:solidFill>
          <a:ln/>
        </p:spPr>
      </p:sp>
      <p:sp>
        <p:nvSpPr>
          <p:cNvPr id="12" name="Shape 10"/>
          <p:cNvSpPr/>
          <p:nvPr/>
        </p:nvSpPr>
        <p:spPr>
          <a:xfrm>
            <a:off x="3441978" y="4695230"/>
            <a:ext cx="5098137" cy="1422916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3" name="Text 11"/>
          <p:cNvSpPr/>
          <p:nvPr/>
        </p:nvSpPr>
        <p:spPr>
          <a:xfrm>
            <a:off x="4928830" y="4853940"/>
            <a:ext cx="212443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Работодатели (по ГПД)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600688" y="5197197"/>
            <a:ext cx="478071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Уплата в дни выплат вознаграждений по гражданско-правовым договорам, но не позднее установленного дня выплаты заработной платы за истекший месяц.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8627745" y="3742730"/>
            <a:ext cx="22860" cy="476250"/>
          </a:xfrm>
          <a:prstGeom prst="roundRect">
            <a:avLst>
              <a:gd name="adj" fmla="val 104186"/>
            </a:avLst>
          </a:prstGeom>
          <a:solidFill>
            <a:srgbClr val="D6D3CC"/>
          </a:solidFill>
          <a:ln/>
        </p:spPr>
      </p:sp>
      <p:sp>
        <p:nvSpPr>
          <p:cNvPr id="16" name="Shape 14"/>
          <p:cNvSpPr/>
          <p:nvPr/>
        </p:nvSpPr>
        <p:spPr>
          <a:xfrm>
            <a:off x="8579644" y="4159448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1B5F39"/>
          </a:solidFill>
          <a:ln/>
        </p:spPr>
      </p:sp>
      <p:sp>
        <p:nvSpPr>
          <p:cNvPr id="17" name="Shape 15"/>
          <p:cNvSpPr/>
          <p:nvPr/>
        </p:nvSpPr>
        <p:spPr>
          <a:xfrm>
            <a:off x="6090166" y="2319814"/>
            <a:ext cx="5098137" cy="1575292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6"/>
          <p:cNvSpPr/>
          <p:nvPr/>
        </p:nvSpPr>
        <p:spPr>
          <a:xfrm>
            <a:off x="6991588" y="2478524"/>
            <a:ext cx="329517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Малые коммерческие организации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248876" y="2821781"/>
            <a:ext cx="478071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 средней численностью работников до 100 человек: уплата не реже одного раза в квартал, но не позднее дня выплаты заработной платы за последний месяц отчетного квартала.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11276052" y="4218980"/>
            <a:ext cx="22860" cy="476250"/>
          </a:xfrm>
          <a:prstGeom prst="roundRect">
            <a:avLst>
              <a:gd name="adj" fmla="val 104186"/>
            </a:avLst>
          </a:prstGeom>
          <a:solidFill>
            <a:srgbClr val="D6D3CC"/>
          </a:solidFill>
          <a:ln/>
        </p:spPr>
      </p:sp>
      <p:sp>
        <p:nvSpPr>
          <p:cNvPr id="21" name="Shape 19"/>
          <p:cNvSpPr/>
          <p:nvPr/>
        </p:nvSpPr>
        <p:spPr>
          <a:xfrm>
            <a:off x="11227951" y="4159448"/>
            <a:ext cx="119063" cy="119063"/>
          </a:xfrm>
          <a:prstGeom prst="roundRect">
            <a:avLst>
              <a:gd name="adj" fmla="val 383998"/>
            </a:avLst>
          </a:prstGeom>
          <a:solidFill>
            <a:srgbClr val="1B5F39"/>
          </a:solidFill>
          <a:ln/>
        </p:spPr>
      </p:sp>
      <p:sp>
        <p:nvSpPr>
          <p:cNvPr id="22" name="Shape 20"/>
          <p:cNvSpPr/>
          <p:nvPr/>
        </p:nvSpPr>
        <p:spPr>
          <a:xfrm>
            <a:off x="8738473" y="4695230"/>
            <a:ext cx="5098137" cy="1670923"/>
          </a:xfrm>
          <a:prstGeom prst="roundRect">
            <a:avLst>
              <a:gd name="adj" fmla="val 1425"/>
            </a:avLst>
          </a:prstGeom>
          <a:solidFill>
            <a:srgbClr val="F0EDE6"/>
          </a:solidFill>
          <a:ln/>
        </p:spPr>
      </p:sp>
      <p:sp>
        <p:nvSpPr>
          <p:cNvPr id="23" name="Text 21"/>
          <p:cNvSpPr/>
          <p:nvPr/>
        </p:nvSpPr>
        <p:spPr>
          <a:xfrm>
            <a:off x="8897183" y="4853940"/>
            <a:ext cx="4780717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Самостоятельно уплачивающие лица и Белгосстрах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897183" y="5445204"/>
            <a:ext cx="4780717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Исчисление суммы взносов осуществляется самостоятельно; уплата ежегодно не позднее 1 марта года, следующего за отчетным годом.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1031915" y="6723340"/>
            <a:ext cx="1280469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Работодатели-плательщики предоставляют отчетность в ФСЗН в срок до </a:t>
            </a: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20-го числа месяца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следующего за отчетным кварталом. Декларирование и уплата за работающих граждан осуществляется через налоговых агентов (работодателей).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793790" y="6544747"/>
            <a:ext cx="22860" cy="865346"/>
          </a:xfrm>
          <a:prstGeom prst="rect">
            <a:avLst/>
          </a:prstGeom>
          <a:solidFill>
            <a:srgbClr val="1B5F39"/>
          </a:solidFill>
          <a:ln/>
        </p:spPr>
      </p:sp>
    </p:spTree>
    <p:extLst>
      <p:ext uri="{BB962C8B-B14F-4D97-AF65-F5344CB8AC3E}">
        <p14:creationId xmlns:p14="http://schemas.microsoft.com/office/powerpoint/2010/main" val="51327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414"/>
            <a:ext cx="109482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Задачи</a:t>
            </a: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</a:t>
            </a:r>
            <a:r>
              <a:rPr lang="en-US" sz="39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алогового</a:t>
            </a:r>
            <a:r>
              <a:rPr lang="en-US" sz="3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</a:t>
            </a:r>
            <a:r>
              <a:rPr lang="en-US" sz="39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егулирования</a:t>
            </a:r>
            <a:r>
              <a:rPr lang="en-US" sz="3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</a:t>
            </a:r>
            <a:r>
              <a:rPr lang="en-US" sz="39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кономики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41327"/>
            <a:ext cx="130428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Задача налогового регулирования заключается в установлении разумных взаимоотношений между государством и налогоплательщиками, максимально удовлетворяющих интересы обеих сторон. Государство стремится использовать налоги для достижения макроэкономических целей, в то время как налогоплательщики преследуют цели увеличения дохода и минимизации платежей.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34728"/>
            <a:ext cx="595313" cy="595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37109" y="3702129"/>
            <a:ext cx="29007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Согласование</a:t>
            </a: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195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</a:t>
            </a:r>
            <a:r>
              <a:rPr lang="en-US" sz="195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нтересов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637109" y="4131350"/>
            <a:ext cx="3338870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Максимизация совпадения интересов: налогоплательщики увеличивают доходы через расширение бизнеса, государство — через увеличение налоговой базы.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3534728"/>
            <a:ext cx="595313" cy="595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67306" y="3702129"/>
            <a:ext cx="290048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Контроль</a:t>
            </a: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195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м</a:t>
            </a:r>
            <a:r>
              <a:rPr lang="en-US" sz="195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инимизации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067306" y="4131350"/>
            <a:ext cx="3338989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Предотвращение нелегальной минимизации платежей (сокрытие доходов) и сглаживание переложения налогового бремени на потребителя.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3534728"/>
            <a:ext cx="595313" cy="595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97622" y="3702129"/>
            <a:ext cx="33389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Многофункциональное</a:t>
            </a: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195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</a:t>
            </a:r>
            <a:r>
              <a:rPr lang="en-US" sz="195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оздействие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0497622" y="4441508"/>
            <a:ext cx="3338989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Воздействие на процессы производства, распределения, потребления ВНП через специальные правила: формирование налоговой базы, льготы и ставки.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93790" y="656998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Воздействие налогов осуществляется через установление главных векторов этого воздействия и определение налогового механизма в развитии экономики на данный период. Этот механизм должен быть гибким и адаптивным к текущим экономическим условиям.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79138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9603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ru-RU" sz="3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2. </a:t>
            </a:r>
            <a:r>
              <a:rPr lang="en-US" sz="39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</a:t>
            </a:r>
            <a:r>
              <a:rPr lang="en-US" sz="39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 добавленную стоимость (НДС) в Республике Беларусь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74749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091446" y="5146596"/>
            <a:ext cx="725876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 на добавленную стоимость является краеугольным камнем современного косвенного налогообложения, демонстрируя высокую эффективность в условиях глобальной экономической интеграции и гармонизации налоговых систем.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93790" y="4923353"/>
            <a:ext cx="22860" cy="1716643"/>
          </a:xfrm>
          <a:prstGeom prst="rect">
            <a:avLst/>
          </a:prstGeom>
          <a:solidFill>
            <a:srgbClr val="1B5F39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3469" y="865506"/>
            <a:ext cx="6538198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Исторический контекст и метод исчисления НДС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99229" y="2058591"/>
            <a:ext cx="404241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История и международное признание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99229" y="2451616"/>
            <a:ext cx="6678930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Налог на добавленную стоимость (НДС) – сравнительно молодой налог. Он был разработан французским экономистом Морисом Лоре в 1954 году как прогрессивная альтернатива оборотным налогам. Впервые НДС был введен во Франции и ряде других стран уже в 1956 году.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99229" y="3703797"/>
            <a:ext cx="6678930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Такая стремительная популярность НДС в мировой экономике обусловлена его рядом неоспоримых достоинств, прежде всего — нейтральностью по отношению к циклам производства и потребления, а также эффективностью в условиях стремления к </a:t>
            </a:r>
            <a:r>
              <a:rPr lang="en-US" sz="140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гармонизации налоговых систем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и унификации налогового законодательства в рамках экономических сообществ.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99229" y="5336580"/>
            <a:ext cx="3974425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Применение «Зачетного метода» в РБ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499229" y="5729605"/>
            <a:ext cx="6678930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 2000 года в Республике Беларусь применяется так называемый «зачетный метод» (метод вычетов) исчисления НДС. Этот метод позволяет исключить каскадное налогообложение и гарантирует, что налог взимается только с добавленной стоимости на каждом этапе производства и реализации.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386101" y="2032873"/>
            <a:ext cx="7079099" cy="4256167"/>
          </a:xfrm>
          <a:prstGeom prst="roundRect">
            <a:avLst>
              <a:gd name="adj" fmla="val 946"/>
            </a:avLst>
          </a:prstGeom>
          <a:solidFill>
            <a:srgbClr val="C3EED6"/>
          </a:solidFill>
          <a:ln/>
        </p:spPr>
        <p:txBody>
          <a:bodyPr/>
          <a:lstStyle/>
          <a:p>
            <a:endParaRPr lang="ru-RU" sz="24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137" y="2204323"/>
            <a:ext cx="140375" cy="1122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824787" y="2173129"/>
            <a:ext cx="620172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Формула расчета НДС, подлежащего уплате в бюджет: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824787" y="2494836"/>
            <a:ext cx="6201728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12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7" y="2494836"/>
            <a:ext cx="6201728" cy="1833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24787" y="2820353"/>
            <a:ext cx="620172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Где: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7824787" y="3100983"/>
            <a:ext cx="620172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НДС_упл</a:t>
            </a: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– НДС, подлежащий уплате в бюджет.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7824787" y="3319820"/>
            <a:ext cx="620172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НДС_исч</a:t>
            </a: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– НДС, исчисленный от оборотов по реализации товаров (работ, услуг), </a:t>
            </a:r>
            <a:endParaRPr lang="ru-RU" sz="1100" dirty="0" smtClean="0">
              <a:solidFill>
                <a:srgbClr val="000000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 err="1" smtClean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имущественных</a:t>
            </a:r>
            <a:r>
              <a:rPr lang="en-US" sz="1100" dirty="0" smtClean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прав.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7824787" y="3687366"/>
            <a:ext cx="620172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НВ</a:t>
            </a:r>
            <a:r>
              <a:rPr lang="en-US" sz="11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– Сумма налоговых вычетов (НДС, уплаченный поставщикам).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09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2525673"/>
            <a:ext cx="9165908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Плательщики налога на добавленную стоимость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2361" y="3258622"/>
            <a:ext cx="13045678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Плательщиками НДС в Республике Беларусь признаются следующие категории субъектов, согласно Налоговому кодексу: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792361" y="3927991"/>
            <a:ext cx="6443543" cy="1680567"/>
          </a:xfrm>
          <a:prstGeom prst="roundRect">
            <a:avLst>
              <a:gd name="adj" fmla="val 6529"/>
            </a:avLst>
          </a:prstGeom>
          <a:solidFill>
            <a:srgbClr val="FCFBF8"/>
          </a:solidFill>
          <a:ln/>
        </p:spPr>
      </p:sp>
      <p:sp>
        <p:nvSpPr>
          <p:cNvPr id="6" name="Shape 3"/>
          <p:cNvSpPr/>
          <p:nvPr/>
        </p:nvSpPr>
        <p:spPr>
          <a:xfrm>
            <a:off x="792361" y="3905131"/>
            <a:ext cx="6443543" cy="91440"/>
          </a:xfrm>
          <a:prstGeom prst="roundRect">
            <a:avLst>
              <a:gd name="adj" fmla="val 25998"/>
            </a:avLst>
          </a:prstGeom>
          <a:solidFill>
            <a:srgbClr val="1B5F39"/>
          </a:solidFill>
          <a:ln/>
        </p:spPr>
      </p:sp>
      <p:sp>
        <p:nvSpPr>
          <p:cNvPr id="7" name="Shape 4"/>
          <p:cNvSpPr/>
          <p:nvPr/>
        </p:nvSpPr>
        <p:spPr>
          <a:xfrm>
            <a:off x="3776365" y="3690342"/>
            <a:ext cx="475417" cy="475417"/>
          </a:xfrm>
          <a:prstGeom prst="roundRect">
            <a:avLst>
              <a:gd name="adj" fmla="val 192336"/>
            </a:avLst>
          </a:prstGeom>
          <a:solidFill>
            <a:srgbClr val="1B5F3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02" y="3809167"/>
            <a:ext cx="190143" cy="2376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3693" y="4324112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Организации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73693" y="4666774"/>
            <a:ext cx="6080879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Все юридические лица, осуществляющие облагаемые НДС обороты по реализации товаров (работ, услуг), имущественных прав на территории Республики Беларусь.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7394377" y="3927991"/>
            <a:ext cx="6443663" cy="1680567"/>
          </a:xfrm>
          <a:prstGeom prst="roundRect">
            <a:avLst>
              <a:gd name="adj" fmla="val 6529"/>
            </a:avLst>
          </a:prstGeom>
          <a:solidFill>
            <a:srgbClr val="FCFBF8"/>
          </a:solidFill>
          <a:ln/>
        </p:spPr>
      </p:sp>
      <p:sp>
        <p:nvSpPr>
          <p:cNvPr id="12" name="Shape 8"/>
          <p:cNvSpPr/>
          <p:nvPr/>
        </p:nvSpPr>
        <p:spPr>
          <a:xfrm>
            <a:off x="7394377" y="3905131"/>
            <a:ext cx="6443663" cy="91440"/>
          </a:xfrm>
          <a:prstGeom prst="roundRect">
            <a:avLst>
              <a:gd name="adj" fmla="val 25998"/>
            </a:avLst>
          </a:prstGeom>
          <a:solidFill>
            <a:srgbClr val="1B5F39"/>
          </a:solidFill>
          <a:ln/>
        </p:spPr>
      </p:sp>
      <p:sp>
        <p:nvSpPr>
          <p:cNvPr id="13" name="Shape 9"/>
          <p:cNvSpPr/>
          <p:nvPr/>
        </p:nvSpPr>
        <p:spPr>
          <a:xfrm>
            <a:off x="10378500" y="3690342"/>
            <a:ext cx="475417" cy="475417"/>
          </a:xfrm>
          <a:prstGeom prst="roundRect">
            <a:avLst>
              <a:gd name="adj" fmla="val 192336"/>
            </a:avLst>
          </a:prstGeom>
          <a:solidFill>
            <a:srgbClr val="1B5F39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1136" y="3809167"/>
            <a:ext cx="190143" cy="23764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75709" y="4324112"/>
            <a:ext cx="3867031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Индивидуальные предприниматели (ИП)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575709" y="4666774"/>
            <a:ext cx="6080998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ИП признаются плательщиками при превышении установленного критерия выручки. В противном случае они могут перейти на уплату НДС в заявительном порядке.</a:t>
            </a: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792361" y="6004679"/>
            <a:ext cx="6443543" cy="1680567"/>
          </a:xfrm>
          <a:prstGeom prst="roundRect">
            <a:avLst>
              <a:gd name="adj" fmla="val 6529"/>
            </a:avLst>
          </a:prstGeom>
          <a:solidFill>
            <a:srgbClr val="FCFBF8"/>
          </a:solidFill>
          <a:ln/>
        </p:spPr>
      </p:sp>
      <p:sp>
        <p:nvSpPr>
          <p:cNvPr id="18" name="Shape 13"/>
          <p:cNvSpPr/>
          <p:nvPr/>
        </p:nvSpPr>
        <p:spPr>
          <a:xfrm>
            <a:off x="792361" y="5981819"/>
            <a:ext cx="6443543" cy="91440"/>
          </a:xfrm>
          <a:prstGeom prst="roundRect">
            <a:avLst>
              <a:gd name="adj" fmla="val 25998"/>
            </a:avLst>
          </a:prstGeom>
          <a:solidFill>
            <a:srgbClr val="1B5F39"/>
          </a:solidFill>
          <a:ln/>
        </p:spPr>
      </p:sp>
      <p:sp>
        <p:nvSpPr>
          <p:cNvPr id="19" name="Shape 14"/>
          <p:cNvSpPr/>
          <p:nvPr/>
        </p:nvSpPr>
        <p:spPr>
          <a:xfrm>
            <a:off x="3776365" y="5767030"/>
            <a:ext cx="475417" cy="475417"/>
          </a:xfrm>
          <a:prstGeom prst="roundRect">
            <a:avLst>
              <a:gd name="adj" fmla="val 192336"/>
            </a:avLst>
          </a:prstGeom>
          <a:solidFill>
            <a:srgbClr val="1B5F39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002" y="5885855"/>
            <a:ext cx="190143" cy="23764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73693" y="6400800"/>
            <a:ext cx="2861191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Доверительные управляющие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973693" y="6743462"/>
            <a:ext cx="6080879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 части оборотов, возникающих в связи с доверительным управлением имуществом, полученным в доверительное управление, в интересах вверителей и/или выгодоприобретателей.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7394377" y="6004679"/>
            <a:ext cx="6443663" cy="1680567"/>
          </a:xfrm>
          <a:prstGeom prst="roundRect">
            <a:avLst>
              <a:gd name="adj" fmla="val 6529"/>
            </a:avLst>
          </a:prstGeom>
          <a:solidFill>
            <a:srgbClr val="FCFBF8"/>
          </a:solidFill>
          <a:ln/>
        </p:spPr>
      </p:sp>
      <p:sp>
        <p:nvSpPr>
          <p:cNvPr id="24" name="Shape 18"/>
          <p:cNvSpPr/>
          <p:nvPr/>
        </p:nvSpPr>
        <p:spPr>
          <a:xfrm>
            <a:off x="7394377" y="5981819"/>
            <a:ext cx="6443663" cy="91440"/>
          </a:xfrm>
          <a:prstGeom prst="roundRect">
            <a:avLst>
              <a:gd name="adj" fmla="val 25998"/>
            </a:avLst>
          </a:prstGeom>
          <a:solidFill>
            <a:srgbClr val="1B5F39"/>
          </a:solidFill>
          <a:ln/>
        </p:spPr>
      </p:sp>
      <p:sp>
        <p:nvSpPr>
          <p:cNvPr id="25" name="Shape 19"/>
          <p:cNvSpPr/>
          <p:nvPr/>
        </p:nvSpPr>
        <p:spPr>
          <a:xfrm>
            <a:off x="10378500" y="5767030"/>
            <a:ext cx="475417" cy="475417"/>
          </a:xfrm>
          <a:prstGeom prst="roundRect">
            <a:avLst>
              <a:gd name="adj" fmla="val 192336"/>
            </a:avLst>
          </a:prstGeom>
          <a:solidFill>
            <a:srgbClr val="1B5F39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1136" y="5885855"/>
            <a:ext cx="190143" cy="23764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75709" y="6400800"/>
            <a:ext cx="338601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Физические лица при ввозе товаров</a:t>
            </a:r>
            <a:endParaRPr lang="en-US" sz="1550" dirty="0"/>
          </a:p>
        </p:txBody>
      </p:sp>
      <p:sp>
        <p:nvSpPr>
          <p:cNvPr id="28" name="Text 21"/>
          <p:cNvSpPr/>
          <p:nvPr/>
        </p:nvSpPr>
        <p:spPr>
          <a:xfrm>
            <a:off x="7575709" y="6743462"/>
            <a:ext cx="6080998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Лица, на которых возложена обязанность по уплате НДС, взимаемого при ввозе товаров на территорию РБ в соответствии с законодательством, международными договорами (включая акты Президента РБ).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7479</Words>
  <Application>Microsoft Office PowerPoint</Application>
  <PresentationFormat>Произвольный</PresentationFormat>
  <Paragraphs>584</Paragraphs>
  <Slides>51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7" baseType="lpstr">
      <vt:lpstr>Times New Roman</vt:lpstr>
      <vt:lpstr>Lora</vt:lpstr>
      <vt:lpstr>Calibri</vt:lpstr>
      <vt:lpstr>Alice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Рудковская Ольга Геннадьевна</dc:creator>
  <cp:lastModifiedBy>Рудковская Ольга Геннадьевна</cp:lastModifiedBy>
  <cp:revision>14</cp:revision>
  <dcterms:created xsi:type="dcterms:W3CDTF">2025-10-10T15:59:13Z</dcterms:created>
  <dcterms:modified xsi:type="dcterms:W3CDTF">2025-10-17T11:05:15Z</dcterms:modified>
</cp:coreProperties>
</file>